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60" r:id="rId4"/>
    <p:sldId id="261" r:id="rId5"/>
    <p:sldId id="262" r:id="rId6"/>
    <p:sldId id="263" r:id="rId7"/>
    <p:sldId id="264" r:id="rId8"/>
    <p:sldId id="265" r:id="rId9"/>
    <p:sldId id="279" r:id="rId10"/>
    <p:sldId id="266" r:id="rId11"/>
    <p:sldId id="267" r:id="rId12"/>
    <p:sldId id="268" r:id="rId13"/>
    <p:sldId id="269" r:id="rId14"/>
    <p:sldId id="270" r:id="rId15"/>
    <p:sldId id="271" r:id="rId16"/>
    <p:sldId id="272" r:id="rId17"/>
    <p:sldId id="273" r:id="rId18"/>
    <p:sldId id="274" r:id="rId19"/>
    <p:sldId id="275" r:id="rId20"/>
    <p:sldId id="278" r:id="rId21"/>
    <p:sldId id="259" r:id="rId22"/>
  </p:sldIdLst>
  <p:sldSz cx="9144000" cy="5143500" type="screen16x9"/>
  <p:notesSz cx="6858000" cy="9144000"/>
  <p:embeddedFontLst>
    <p:embeddedFont>
      <p:font typeface="Arial Black" panose="020B0A04020102020204" pitchFamily="34" charset="0"/>
      <p:bold r:id="rId24"/>
    </p:embeddedFon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274" autoAdjust="0"/>
  </p:normalViewPr>
  <p:slideViewPr>
    <p:cSldViewPr snapToGrid="0">
      <p:cViewPr varScale="1">
        <p:scale>
          <a:sx n="89" d="100"/>
          <a:sy n="89" d="100"/>
        </p:scale>
        <p:origin x="6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013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639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3132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249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654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455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421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043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2037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709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961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9990d88ad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9990d88a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492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418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702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99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716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844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9a82713d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9a82713d1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262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99060" y="2571750"/>
            <a:ext cx="5844540" cy="800189"/>
          </a:xfrm>
          <a:prstGeom prst="rect">
            <a:avLst/>
          </a:prstGeom>
          <a:noFill/>
          <a:ln>
            <a:noFill/>
          </a:ln>
        </p:spPr>
        <p:txBody>
          <a:bodyPr spcFirstLastPara="1" wrap="square" lIns="91425" tIns="91425" rIns="91425" bIns="91425" anchor="t" anchorCtr="0">
            <a:spAutoFit/>
          </a:bodyPr>
          <a:lstStyle/>
          <a:p>
            <a:pPr algn="ctr">
              <a:spcBef>
                <a:spcPts val="0"/>
              </a:spcBef>
            </a:pPr>
            <a:r>
              <a:rPr kumimoji="0" lang="fr-FR" sz="2000" b="1" i="0" u="none" strike="noStrike" kern="1200" cap="none" spc="0" normalizeH="0" baseline="0" noProof="0" dirty="0">
                <a:ln>
                  <a:noFill/>
                </a:ln>
                <a:solidFill>
                  <a:schemeClr val="bg1"/>
                </a:solidFill>
                <a:effectLst/>
                <a:uLnTx/>
                <a:uFillTx/>
                <a:ea typeface="Calibri" panose="020F0502020204030204" pitchFamily="34" charset="0"/>
                <a:cs typeface="Arial" panose="020B0604020202020204" pitchFamily="34" charset="0"/>
              </a:rPr>
              <a:t>Promouvoir la gestion des finances publiques</a:t>
            </a:r>
            <a:br>
              <a:rPr kumimoji="0" lang="fr-FR" sz="2000" b="0" i="0" u="none" strike="noStrike" kern="1200" cap="none" spc="0" normalizeH="0" baseline="0" noProof="0" dirty="0">
                <a:ln>
                  <a:noFill/>
                </a:ln>
                <a:solidFill>
                  <a:schemeClr val="bg1"/>
                </a:solidFill>
                <a:effectLst/>
                <a:uLnTx/>
                <a:uFillTx/>
                <a:ea typeface="Calibri" panose="020F0502020204030204" pitchFamily="34" charset="0"/>
                <a:cs typeface="Arial" panose="020B0604020202020204" pitchFamily="34" charset="0"/>
              </a:rPr>
            </a:br>
            <a:r>
              <a:rPr kumimoji="0" lang="fr-FR" sz="2000" b="1" i="0" u="none" strike="noStrike" kern="1200" cap="none" spc="0" normalizeH="0" baseline="0" noProof="0" dirty="0">
                <a:ln>
                  <a:noFill/>
                </a:ln>
                <a:solidFill>
                  <a:schemeClr val="bg1"/>
                </a:solidFill>
                <a:effectLst/>
                <a:uLnTx/>
                <a:uFillTx/>
                <a:ea typeface="Calibri" panose="020F0502020204030204" pitchFamily="34" charset="0"/>
                <a:cs typeface="Arial" panose="020B0604020202020204" pitchFamily="34" charset="0"/>
              </a:rPr>
              <a:t>Rôle de l’expert-comptable</a:t>
            </a:r>
          </a:p>
        </p:txBody>
      </p:sp>
      <p:sp>
        <p:nvSpPr>
          <p:cNvPr id="3" name="ZoneTexte 2">
            <a:extLst>
              <a:ext uri="{FF2B5EF4-FFF2-40B4-BE49-F238E27FC236}">
                <a16:creationId xmlns:a16="http://schemas.microsoft.com/office/drawing/2014/main" id="{B628DAAB-BDE1-0B69-139F-F0A78D3E5692}"/>
              </a:ext>
            </a:extLst>
          </p:cNvPr>
          <p:cNvSpPr txBox="1"/>
          <p:nvPr/>
        </p:nvSpPr>
        <p:spPr>
          <a:xfrm>
            <a:off x="640080" y="3506480"/>
            <a:ext cx="4572000" cy="738664"/>
          </a:xfrm>
          <a:prstGeom prst="rect">
            <a:avLst/>
          </a:prstGeom>
          <a:noFill/>
        </p:spPr>
        <p:txBody>
          <a:bodyPr wrap="square">
            <a:spAutoFit/>
          </a:bodyPr>
          <a:lstStyle/>
          <a:p>
            <a:pPr algn="ctr">
              <a:spcBef>
                <a:spcPts val="0"/>
              </a:spcBef>
            </a:pPr>
            <a:r>
              <a:rPr lang="fr-FR" sz="1400" b="1" kern="1200" dirty="0">
                <a:solidFill>
                  <a:schemeClr val="bg1"/>
                </a:solidFill>
                <a:ea typeface="Calibri" panose="020F0502020204030204" pitchFamily="34" charset="0"/>
                <a:cs typeface="Arial" panose="020B0604020202020204" pitchFamily="34" charset="0"/>
              </a:rPr>
              <a:t>Mr. Mohand Saïd MADJI</a:t>
            </a:r>
          </a:p>
          <a:p>
            <a:pPr algn="ctr">
              <a:spcBef>
                <a:spcPts val="0"/>
              </a:spcBef>
            </a:pPr>
            <a:r>
              <a:rPr kumimoji="0" lang="fr-FR" sz="1400" b="1" i="0" u="none" strike="noStrike" kern="1200" cap="none" spc="0" normalizeH="0" baseline="0" noProof="0">
                <a:ln>
                  <a:noFill/>
                </a:ln>
                <a:solidFill>
                  <a:schemeClr val="bg1"/>
                </a:solidFill>
                <a:effectLst/>
                <a:uLnTx/>
                <a:uFillTx/>
                <a:ea typeface="Calibri" panose="020F0502020204030204" pitchFamily="34" charset="0"/>
                <a:cs typeface="Arial" panose="020B0604020202020204" pitchFamily="34" charset="0"/>
              </a:rPr>
              <a:t>Ancien Magistrat </a:t>
            </a:r>
            <a:r>
              <a:rPr kumimoji="0" lang="fr-FR" sz="1400" b="1" i="0" u="none" strike="noStrike" kern="1200" cap="none" spc="0" normalizeH="0" baseline="0" noProof="0" dirty="0">
                <a:ln>
                  <a:noFill/>
                </a:ln>
                <a:solidFill>
                  <a:schemeClr val="bg1"/>
                </a:solidFill>
                <a:effectLst/>
                <a:uLnTx/>
                <a:uFillTx/>
                <a:ea typeface="Calibri" panose="020F0502020204030204" pitchFamily="34" charset="0"/>
                <a:cs typeface="Arial" panose="020B0604020202020204" pitchFamily="34" charset="0"/>
              </a:rPr>
              <a:t>à la Cour des comptes</a:t>
            </a:r>
          </a:p>
          <a:p>
            <a:pPr algn="ctr">
              <a:spcBef>
                <a:spcPts val="0"/>
              </a:spcBef>
            </a:pPr>
            <a:r>
              <a:rPr kumimoji="0" lang="fr-FR" sz="1400" b="1" i="0" u="none" strike="noStrike" kern="1200" cap="none" spc="0" normalizeH="0" baseline="0" noProof="0" dirty="0">
                <a:ln>
                  <a:noFill/>
                </a:ln>
                <a:solidFill>
                  <a:schemeClr val="bg1"/>
                </a:solidFill>
                <a:effectLst/>
                <a:uLnTx/>
                <a:uFillTx/>
                <a:ea typeface="Calibri" panose="020F0502020204030204" pitchFamily="34" charset="0"/>
                <a:cs typeface="Arial" panose="020B0604020202020204" pitchFamily="34" charset="0"/>
              </a:rPr>
              <a:t>Enseignant associé à l’université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630324" y="464799"/>
            <a:ext cx="3851626"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600" b="1" dirty="0">
                <a:latin typeface="Arial Black" panose="020B0A04020102020204" pitchFamily="34" charset="0"/>
              </a:rPr>
              <a:t>II- Objectifs de la LOLF : 09</a:t>
            </a:r>
            <a:endParaRPr lang="fr-FR" sz="16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481431" y="847289"/>
            <a:ext cx="5662569" cy="2772203"/>
          </a:xfrm>
          <a:prstGeom prst="rect">
            <a:avLst/>
          </a:prstGeom>
          <a:noFill/>
          <a:ln>
            <a:noFill/>
          </a:ln>
        </p:spPr>
        <p:txBody>
          <a:bodyPr spcFirstLastPara="1" wrap="square" lIns="91425" tIns="91425" rIns="91425" bIns="91425" anchor="t" anchorCtr="0">
            <a:spAutoFit/>
          </a:bodyPr>
          <a:lstStyle/>
          <a:p>
            <a:pPr marL="0" indent="0">
              <a:lnSpc>
                <a:spcPct val="107000"/>
              </a:lnSpc>
              <a:spcAft>
                <a:spcPts val="800"/>
              </a:spcAft>
              <a:buNone/>
            </a:pPr>
            <a:r>
              <a:rPr lang="fr-FR" sz="1400" dirty="0">
                <a:effectLst/>
                <a:latin typeface="Arial Black" panose="020B0A04020102020204" pitchFamily="34" charset="0"/>
                <a:ea typeface="Calibri" panose="020F0502020204030204" pitchFamily="34" charset="0"/>
                <a:cs typeface="Arial" panose="020B0604020202020204" pitchFamily="34" charset="0"/>
              </a:rPr>
              <a:t>La LOLF vise à satisfaire notamment quatre objectifs majeurs :</a:t>
            </a:r>
          </a:p>
          <a:p>
            <a:pPr>
              <a:lnSpc>
                <a:spcPct val="107000"/>
              </a:lnSpc>
              <a:spcAft>
                <a:spcPts val="800"/>
              </a:spcAft>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1-</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La réforme du cadre de la gestion des finances publiques en l’orientant vers la recherche de l’efficacité et des résultats ;</a:t>
            </a:r>
          </a:p>
          <a:p>
            <a:pPr>
              <a:lnSpc>
                <a:spcPct val="107000"/>
              </a:lnSpc>
              <a:spcAft>
                <a:spcPts val="800"/>
              </a:spcAft>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2-</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La transparence des informations budgétaires ; </a:t>
            </a:r>
          </a:p>
          <a:p>
            <a:pPr>
              <a:lnSpc>
                <a:spcPct val="107000"/>
              </a:lnSpc>
              <a:spcAft>
                <a:spcPts val="800"/>
              </a:spcAft>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3-</a:t>
            </a:r>
            <a:r>
              <a:rPr lang="fr-FR" sz="1400" dirty="0">
                <a:effectLst/>
                <a:latin typeface="Arial Black" panose="020B0A04020102020204" pitchFamily="34" charset="0"/>
                <a:ea typeface="Calibri" panose="020F0502020204030204" pitchFamily="34" charset="0"/>
                <a:cs typeface="Arial" panose="020B0604020202020204" pitchFamily="34" charset="0"/>
              </a:rPr>
              <a:t> Le renforcement de l’information et le contrôle parlementaire ;</a:t>
            </a:r>
          </a:p>
          <a:p>
            <a:pPr>
              <a:lnSpc>
                <a:spcPct val="107000"/>
              </a:lnSpc>
              <a:spcAft>
                <a:spcPts val="800"/>
              </a:spcAft>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4-</a:t>
            </a:r>
            <a:r>
              <a:rPr lang="fr-FR" sz="1400" dirty="0">
                <a:effectLst/>
                <a:latin typeface="Arial Black" panose="020B0A04020102020204" pitchFamily="34" charset="0"/>
                <a:ea typeface="Calibri" panose="020F0502020204030204" pitchFamily="34" charset="0"/>
                <a:cs typeface="Arial" panose="020B0604020202020204" pitchFamily="34" charset="0"/>
              </a:rPr>
              <a:t> L’intégration des éléments de souplesse budgétaires. </a:t>
            </a:r>
          </a:p>
        </p:txBody>
      </p:sp>
    </p:spTree>
    <p:extLst>
      <p:ext uri="{BB962C8B-B14F-4D97-AF65-F5344CB8AC3E}">
        <p14:creationId xmlns:p14="http://schemas.microsoft.com/office/powerpoint/2010/main" val="89463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464800"/>
            <a:ext cx="3888300"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400" b="1" dirty="0">
                <a:latin typeface="Arial Black" panose="020B0A04020102020204" pitchFamily="34" charset="0"/>
              </a:rPr>
              <a:t>II- Objectifs de la LOLF : 10</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465499" y="897196"/>
            <a:ext cx="5632397" cy="4130588"/>
          </a:xfrm>
          <a:prstGeom prst="rect">
            <a:avLst/>
          </a:prstGeom>
          <a:noFill/>
          <a:ln>
            <a:noFill/>
          </a:ln>
        </p:spPr>
        <p:txBody>
          <a:bodyPr spcFirstLastPara="1" wrap="square" lIns="91425" tIns="91425" rIns="91425" bIns="91425" anchor="t" anchorCtr="0">
            <a:spAutoFit/>
          </a:bodyPr>
          <a:lstStyle/>
          <a:p>
            <a:pPr marL="0" indent="0">
              <a:buNone/>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OBJECTIF N°1 :</a:t>
            </a:r>
          </a:p>
          <a:p>
            <a:pPr>
              <a:spcBef>
                <a:spcPts val="0"/>
              </a:spcBef>
            </a:pPr>
            <a:r>
              <a:rPr lang="fr-FR" dirty="0">
                <a:latin typeface="Arial Black" panose="020B0A04020102020204" pitchFamily="34" charset="0"/>
                <a:ea typeface="Calibri" panose="020F0502020204030204" pitchFamily="34" charset="0"/>
                <a:cs typeface="Arial" panose="020B0604020202020204" pitchFamily="34" charset="0"/>
              </a:rPr>
              <a:t>.</a:t>
            </a:r>
            <a:r>
              <a:rPr lang="fr-FR" sz="1400" dirty="0">
                <a:effectLst/>
                <a:latin typeface="Arial Black" panose="020B0A04020102020204" pitchFamily="34" charset="0"/>
                <a:ea typeface="Calibri" panose="020F0502020204030204" pitchFamily="34" charset="0"/>
                <a:cs typeface="Arial" panose="020B0604020202020204" pitchFamily="34" charset="0"/>
              </a:rPr>
              <a:t> La LOLF définit au titre de ce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premier</a:t>
            </a:r>
            <a:r>
              <a:rPr lang="fr-FR" sz="1400" dirty="0">
                <a:effectLst/>
                <a:latin typeface="Arial Black" panose="020B0A04020102020204" pitchFamily="34" charset="0"/>
                <a:ea typeface="Calibri" panose="020F0502020204030204" pitchFamily="34" charset="0"/>
                <a:cs typeface="Arial" panose="020B0604020202020204" pitchFamily="34" charset="0"/>
              </a:rPr>
              <a:t> objectif un nouveau cadre juridique, qui doit être le support d’une réforme en profondeur de la gestion publique, au moyen d’un engagement sur des</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objectifs</a:t>
            </a:r>
            <a:r>
              <a:rPr lang="fr-FR" sz="1400" dirty="0">
                <a:effectLst/>
                <a:latin typeface="Arial Black" panose="020B0A04020102020204" pitchFamily="34" charset="0"/>
                <a:ea typeface="Calibri" panose="020F0502020204030204" pitchFamily="34" charset="0"/>
                <a:cs typeface="Arial" panose="020B0604020202020204" pitchFamily="34" charset="0"/>
              </a:rPr>
              <a:t>. </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La réforme budgétaire engagée consiste en la modernisation des systèmes budgétaires dont les supports majeurs visent :</a:t>
            </a:r>
          </a:p>
          <a:p>
            <a:pPr marL="0" indent="0">
              <a:lnSpc>
                <a:spcPct val="107000"/>
              </a:lnSpc>
              <a:spcBef>
                <a:spcPts val="0"/>
              </a:spcBef>
              <a:buNone/>
            </a:pPr>
            <a:r>
              <a:rPr lang="fr-FR" sz="1400" dirty="0">
                <a:effectLst/>
                <a:latin typeface="Arial Black" panose="020B0A04020102020204" pitchFamily="34" charset="0"/>
                <a:ea typeface="Calibri" panose="020F0502020204030204" pitchFamily="34" charset="0"/>
                <a:cs typeface="Arial" panose="020B0604020202020204" pitchFamily="34" charset="0"/>
              </a:rPr>
              <a:t> - Une approche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pluriannuelle</a:t>
            </a:r>
            <a:r>
              <a:rPr lang="fr-FR" sz="1400" dirty="0">
                <a:effectLst/>
                <a:latin typeface="Arial Black" panose="020B0A04020102020204" pitchFamily="34" charset="0"/>
                <a:ea typeface="Calibri" panose="020F0502020204030204" pitchFamily="34" charset="0"/>
                <a:cs typeface="Arial" panose="020B0604020202020204" pitchFamily="34" charset="0"/>
              </a:rPr>
              <a:t> des recettes et des dépenses de l’Etat (le CBMT) sur la base d’un CDMT</a:t>
            </a:r>
          </a:p>
          <a:p>
            <a:pPr marL="0" indent="0">
              <a:lnSpc>
                <a:spcPct val="107000"/>
              </a:lnSpc>
              <a:spcBef>
                <a:spcPts val="0"/>
              </a:spcBef>
              <a:buNone/>
            </a:pPr>
            <a:r>
              <a:rPr lang="fr-FR" sz="1400" dirty="0">
                <a:effectLst/>
                <a:latin typeface="Arial Black" panose="020B0A04020102020204" pitchFamily="34" charset="0"/>
                <a:ea typeface="Calibri" panose="020F0502020204030204" pitchFamily="34" charset="0"/>
                <a:cs typeface="Arial" panose="020B0604020202020204" pitchFamily="34" charset="0"/>
              </a:rPr>
              <a:t> - Une réforme centrée sur la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responsabilisation des gestionnaires </a:t>
            </a:r>
            <a:r>
              <a:rPr lang="fr-FR" sz="1400" dirty="0">
                <a:effectLst/>
                <a:latin typeface="Arial Black" panose="020B0A04020102020204" pitchFamily="34" charset="0"/>
                <a:ea typeface="Calibri" panose="020F0502020204030204" pitchFamily="34" charset="0"/>
                <a:cs typeface="Arial" panose="020B0604020202020204" pitchFamily="34" charset="0"/>
              </a:rPr>
              <a:t>et le contrôle de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la performance </a:t>
            </a:r>
            <a:r>
              <a:rPr lang="fr-FR" sz="1400" dirty="0">
                <a:effectLst/>
                <a:latin typeface="Arial Black" panose="020B0A04020102020204" pitchFamily="34" charset="0"/>
                <a:ea typeface="Calibri" panose="020F0502020204030204" pitchFamily="34" charset="0"/>
                <a:cs typeface="Arial" panose="020B0604020202020204" pitchFamily="34" charset="0"/>
              </a:rPr>
              <a:t>(plus d’autonomie et plus de responsabilité) ;</a:t>
            </a:r>
          </a:p>
          <a:p>
            <a:pPr marL="0" indent="0">
              <a:lnSpc>
                <a:spcPct val="107000"/>
              </a:lnSpc>
              <a:spcBef>
                <a:spcPts val="0"/>
              </a:spcBef>
              <a:buNone/>
            </a:pPr>
            <a:r>
              <a:rPr lang="fr-FR" sz="1400" dirty="0">
                <a:effectLst/>
                <a:latin typeface="Arial Black" panose="020B0A04020102020204" pitchFamily="34" charset="0"/>
                <a:ea typeface="Calibri" panose="020F0502020204030204" pitchFamily="34" charset="0"/>
                <a:cs typeface="Arial" panose="020B0604020202020204" pitchFamily="34" charset="0"/>
              </a:rPr>
              <a:t> - Une mise en place des nomenclatures budgétaires par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l’unification </a:t>
            </a:r>
            <a:r>
              <a:rPr lang="fr-FR" sz="1400" dirty="0">
                <a:effectLst/>
                <a:latin typeface="Arial Black" panose="020B0A04020102020204" pitchFamily="34" charset="0"/>
                <a:ea typeface="Calibri" panose="020F0502020204030204" pitchFamily="34" charset="0"/>
                <a:cs typeface="Arial" panose="020B0604020202020204" pitchFamily="34" charset="0"/>
              </a:rPr>
              <a:t>des budgets de fonctionnement et d’investissement sous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un compte unique.</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fr-FR" sz="1400" b="1" dirty="0">
              <a:solidFill>
                <a:srgbClr val="C000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814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50024" y="222837"/>
            <a:ext cx="4268096" cy="432396"/>
          </a:xfrm>
          <a:prstGeom prst="rect">
            <a:avLst/>
          </a:prstGeom>
          <a:noFill/>
          <a:ln>
            <a:noFill/>
          </a:ln>
        </p:spPr>
        <p:txBody>
          <a:bodyPr spcFirstLastPara="1" wrap="square" lIns="91425" tIns="91425" rIns="91425" bIns="91425" anchor="t" anchorCtr="0">
            <a:spAutoFit/>
          </a:bodyPr>
          <a:lstStyle/>
          <a:p>
            <a:pPr>
              <a:lnSpc>
                <a:spcPct val="115000"/>
              </a:lnSpc>
            </a:pPr>
            <a:r>
              <a:rPr lang="fr-FR" sz="1400" b="1" dirty="0">
                <a:latin typeface="Arial Black" panose="020B0A04020102020204" pitchFamily="34" charset="0"/>
              </a:rPr>
              <a:t>II- Objectifs de la LOLF : 11</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380975" y="655234"/>
            <a:ext cx="5641105" cy="3642313"/>
          </a:xfrm>
          <a:prstGeom prst="rect">
            <a:avLst/>
          </a:prstGeom>
          <a:noFill/>
          <a:ln>
            <a:noFill/>
          </a:ln>
        </p:spPr>
        <p:txBody>
          <a:bodyPr spcFirstLastPara="1" wrap="square" lIns="91425" tIns="91425" rIns="91425" bIns="91425" anchor="t" anchorCtr="0">
            <a:spAutoFit/>
          </a:bodyPr>
          <a:lstStyle/>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En d’autres termes, c’est le fait de mettre la gestion des politiques publiques sous tension de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performance</a:t>
            </a:r>
            <a:r>
              <a:rPr lang="fr-FR" sz="1400" dirty="0">
                <a:effectLst/>
                <a:latin typeface="Arial Black" panose="020B0A04020102020204" pitchFamily="34" charset="0"/>
                <a:ea typeface="Calibri" panose="020F0502020204030204" pitchFamily="34" charset="0"/>
                <a:cs typeface="Arial" panose="020B0604020202020204" pitchFamily="34" charset="0"/>
              </a:rPr>
              <a:t>, cela signifie que la loi de finances va simultanément affecter des moyens à des actions menées par l’Etat et formuler de manière explicite et mesurable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les objectifs </a:t>
            </a:r>
            <a:r>
              <a:rPr lang="fr-FR" sz="1400" dirty="0">
                <a:effectLst/>
                <a:latin typeface="Arial Black" panose="020B0A04020102020204" pitchFamily="34" charset="0"/>
                <a:ea typeface="Calibri" panose="020F0502020204030204" pitchFamily="34" charset="0"/>
                <a:cs typeface="Arial" panose="020B0604020202020204" pitchFamily="34" charset="0"/>
              </a:rPr>
              <a:t>et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les résultats attendus</a:t>
            </a:r>
            <a:r>
              <a:rPr lang="fr-FR" sz="1400" dirty="0">
                <a:effectLst/>
                <a:latin typeface="Arial Black" panose="020B0A04020102020204" pitchFamily="34" charset="0"/>
                <a:ea typeface="Calibri" panose="020F0502020204030204" pitchFamily="34" charset="0"/>
                <a:cs typeface="Arial" panose="020B0604020202020204" pitchFamily="34" charset="0"/>
              </a:rPr>
              <a:t>.</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Chaque ministère sous le contrôle du parlement s’oblige à énoncer les objectifs des actions qu’il mène à y associer des indicateurs permettant de mesurer les résultats obtenus par rapport à une cible recherchée.</a:t>
            </a:r>
          </a:p>
          <a:p>
            <a:pPr>
              <a:lnSpc>
                <a:spcPct val="107000"/>
              </a:lnSpc>
              <a:spcBef>
                <a:spcPts val="0"/>
              </a:spcBef>
            </a:pPr>
            <a:endParaRPr lang="fr-FR" dirty="0">
              <a:latin typeface="Arial Black" panose="020B0A04020102020204" pitchFamily="34" charset="0"/>
              <a:ea typeface="Calibri" panose="020F0502020204030204" pitchFamily="34" charset="0"/>
              <a:cs typeface="Arial" panose="020B0604020202020204" pitchFamily="34" charset="0"/>
            </a:endParaRP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Introduction de nouveaux documents </a:t>
            </a:r>
            <a:r>
              <a:rPr lang="fr-FR" dirty="0">
                <a:latin typeface="Arial Black" panose="020B0A04020102020204" pitchFamily="34" charset="0"/>
                <a:ea typeface="Calibri" panose="020F0502020204030204" pitchFamily="34" charset="0"/>
                <a:cs typeface="Arial" panose="020B0604020202020204" pitchFamily="34" charset="0"/>
              </a:rPr>
              <a:t>budgétaires notamment les Rapports des Priorités et de Planification </a:t>
            </a:r>
            <a:r>
              <a:rPr lang="fr-FR" dirty="0">
                <a:solidFill>
                  <a:srgbClr val="C00000"/>
                </a:solidFill>
                <a:latin typeface="Arial Black" panose="020B0A04020102020204" pitchFamily="34" charset="0"/>
                <a:ea typeface="Calibri" panose="020F0502020204030204" pitchFamily="34" charset="0"/>
                <a:cs typeface="Arial" panose="020B0604020202020204" pitchFamily="34" charset="0"/>
              </a:rPr>
              <a:t>(RPP)</a:t>
            </a:r>
            <a:endParaRPr lang="fr-FR" dirty="0">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6804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607594" y="464800"/>
            <a:ext cx="3874356" cy="432396"/>
          </a:xfrm>
          <a:prstGeom prst="rect">
            <a:avLst/>
          </a:prstGeom>
          <a:noFill/>
          <a:ln>
            <a:noFill/>
          </a:ln>
        </p:spPr>
        <p:txBody>
          <a:bodyPr spcFirstLastPara="1" wrap="square" lIns="91425" tIns="91425" rIns="91425" bIns="91425" anchor="t" anchorCtr="0">
            <a:spAutoFit/>
          </a:bodyPr>
          <a:lstStyle/>
          <a:p>
            <a:pPr>
              <a:lnSpc>
                <a:spcPct val="115000"/>
              </a:lnSpc>
            </a:pPr>
            <a:r>
              <a:rPr lang="fr-FR" sz="1400" b="1" dirty="0">
                <a:latin typeface="Arial Black" panose="020B0A04020102020204" pitchFamily="34" charset="0"/>
              </a:rPr>
              <a:t>II- Objectifs de la LOLF :</a:t>
            </a:r>
            <a:r>
              <a:rPr lang="fr-FR" sz="1400" b="1" dirty="0">
                <a:solidFill>
                  <a:srgbClr val="434343"/>
                </a:solidFill>
                <a:latin typeface="Arial Black" panose="020B0A04020102020204" pitchFamily="34" charset="0"/>
                <a:sym typeface="Montserrat"/>
              </a:rPr>
              <a:t> 12</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764756" y="897196"/>
            <a:ext cx="5325903" cy="2173642"/>
          </a:xfrm>
          <a:prstGeom prst="rect">
            <a:avLst/>
          </a:prstGeom>
          <a:noFill/>
          <a:ln>
            <a:noFill/>
          </a:ln>
        </p:spPr>
        <p:txBody>
          <a:bodyPr spcFirstLastPara="1" wrap="square" lIns="91425" tIns="91425" rIns="91425" bIns="91425" anchor="t" anchorCtr="0">
            <a:spAutoFit/>
          </a:bodyPr>
          <a:lstStyle/>
          <a:p>
            <a:pPr marL="0" indent="0">
              <a:spcBef>
                <a:spcPts val="0"/>
              </a:spcBef>
              <a:buNone/>
            </a:pPr>
            <a:r>
              <a:rPr lang="fr-FR"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OBJECTIF N°2 :</a:t>
            </a:r>
          </a:p>
          <a:p>
            <a:pPr>
              <a:spcBef>
                <a:spcPts val="0"/>
              </a:spcBef>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Le deuxième </a:t>
            </a:r>
            <a:r>
              <a:rPr lang="fr-FR" sz="1400" b="1" dirty="0">
                <a:effectLst/>
                <a:latin typeface="Arial Black" panose="020B0A04020102020204" pitchFamily="34" charset="0"/>
                <a:ea typeface="Calibri" panose="020F0502020204030204" pitchFamily="34" charset="0"/>
                <a:cs typeface="Arial" panose="020B0604020202020204" pitchFamily="34" charset="0"/>
              </a:rPr>
              <a:t>objectif</a:t>
            </a:r>
            <a:r>
              <a:rPr lang="fr-FR" sz="1400" dirty="0">
                <a:effectLst/>
                <a:latin typeface="Arial Black" panose="020B0A04020102020204" pitchFamily="34" charset="0"/>
                <a:ea typeface="Calibri" panose="020F0502020204030204" pitchFamily="34" charset="0"/>
                <a:cs typeface="Arial" panose="020B0604020202020204" pitchFamily="34" charset="0"/>
              </a:rPr>
              <a:t> concerne </a:t>
            </a:r>
            <a:r>
              <a:rPr lang="fr-FR" sz="1400" b="1" dirty="0">
                <a:effectLst/>
                <a:latin typeface="Arial Black" panose="020B0A04020102020204" pitchFamily="34" charset="0"/>
                <a:ea typeface="Calibri" panose="020F0502020204030204" pitchFamily="34" charset="0"/>
                <a:cs typeface="Arial" panose="020B0604020202020204" pitchFamily="34" charset="0"/>
              </a:rPr>
              <a:t>la transparence des informations</a:t>
            </a:r>
            <a:r>
              <a:rPr lang="fr-FR" sz="1400" dirty="0">
                <a:effectLst/>
                <a:latin typeface="Arial Black" panose="020B0A04020102020204" pitchFamily="34" charset="0"/>
                <a:ea typeface="Calibri" panose="020F0502020204030204" pitchFamily="34" charset="0"/>
                <a:cs typeface="Arial" panose="020B0604020202020204" pitchFamily="34" charset="0"/>
              </a:rPr>
              <a:t> budgétaires qui se concrétise entre autres par :  </a:t>
            </a:r>
          </a:p>
          <a:p>
            <a:pPr>
              <a:lnSpc>
                <a:spcPct val="107000"/>
              </a:lnSpc>
              <a:spcBef>
                <a:spcPts val="0"/>
              </a:spcBef>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Le projet de lois de finances sera accompagné par huit (08) annexes au lieu de trois </a:t>
            </a:r>
          </a:p>
          <a:p>
            <a:pPr>
              <a:lnSpc>
                <a:spcPct val="107000"/>
              </a:lnSpc>
              <a:spcBef>
                <a:spcPts val="0"/>
              </a:spcBef>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La loi de finances doit comprendre quatre parties distinctes au lieu de deux .</a:t>
            </a:r>
          </a:p>
        </p:txBody>
      </p:sp>
    </p:spTree>
    <p:extLst>
      <p:ext uri="{BB962C8B-B14F-4D97-AF65-F5344CB8AC3E}">
        <p14:creationId xmlns:p14="http://schemas.microsoft.com/office/powerpoint/2010/main" val="372400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464800"/>
            <a:ext cx="3888300" cy="432396"/>
          </a:xfrm>
          <a:prstGeom prst="rect">
            <a:avLst/>
          </a:prstGeom>
          <a:noFill/>
          <a:ln>
            <a:noFill/>
          </a:ln>
        </p:spPr>
        <p:txBody>
          <a:bodyPr spcFirstLastPara="1" wrap="square" lIns="91425" tIns="91425" rIns="91425" bIns="91425" anchor="t" anchorCtr="0">
            <a:spAutoFit/>
          </a:bodyPr>
          <a:lstStyle/>
          <a:p>
            <a:pPr>
              <a:lnSpc>
                <a:spcPct val="115000"/>
              </a:lnSpc>
            </a:pPr>
            <a:r>
              <a:rPr lang="fr-FR" sz="1400" b="1" dirty="0">
                <a:latin typeface="Arial Black" panose="020B0A04020102020204" pitchFamily="34" charset="0"/>
              </a:rPr>
              <a:t>II- Objectifs de la LOLF : 13</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480867" y="875980"/>
            <a:ext cx="5663132" cy="2339072"/>
          </a:xfrm>
          <a:prstGeom prst="rect">
            <a:avLst/>
          </a:prstGeom>
          <a:noFill/>
          <a:ln>
            <a:noFill/>
          </a:ln>
        </p:spPr>
        <p:txBody>
          <a:bodyPr spcFirstLastPara="1" wrap="square" lIns="91425" tIns="91425" rIns="91425" bIns="91425" anchor="t" anchorCtr="0">
            <a:spAutoFit/>
          </a:bodyPr>
          <a:lstStyle/>
          <a:p>
            <a:pPr>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En plus, il a été mis en place en vertu des dispositions de l’article 204 de la constitution une nouvelle institution de contrôle dénommée :</a:t>
            </a:r>
          </a:p>
          <a:p>
            <a:pPr marL="0" indent="0">
              <a:spcBef>
                <a:spcPts val="0"/>
              </a:spcBef>
              <a:buNone/>
            </a:pPr>
            <a:r>
              <a:rPr lang="fr-FR" sz="1400" dirty="0">
                <a:effectLst/>
                <a:latin typeface="Arial Black" panose="020B0A04020102020204" pitchFamily="34" charset="0"/>
                <a:ea typeface="Calibri" panose="020F0502020204030204" pitchFamily="34" charset="0"/>
                <a:cs typeface="Arial" panose="020B0604020202020204" pitchFamily="34" charset="0"/>
              </a:rPr>
              <a: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Haute autorité de transparence, de prévention et de lutte contre la corruption </a:t>
            </a:r>
            <a:r>
              <a:rPr lang="fr-FR" sz="1400" dirty="0">
                <a:effectLst/>
                <a:latin typeface="Arial Black" panose="020B0A04020102020204" pitchFamily="34" charset="0"/>
                <a:ea typeface="Calibri" panose="020F0502020204030204" pitchFamily="34" charset="0"/>
                <a:cs typeface="Arial" panose="020B0604020202020204" pitchFamily="34" charset="0"/>
              </a:rPr>
              <a:t>» à laquelle sont confiées des missions de contrôle et de régulation mais aussi de contribuer à la moralisation de la vie publique et consolider les principes de transparence, de bonne gouvernance, de prévention et de lutte contre la corruption. </a:t>
            </a:r>
          </a:p>
        </p:txBody>
      </p:sp>
    </p:spTree>
    <p:extLst>
      <p:ext uri="{BB962C8B-B14F-4D97-AF65-F5344CB8AC3E}">
        <p14:creationId xmlns:p14="http://schemas.microsoft.com/office/powerpoint/2010/main" val="4869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497187"/>
            <a:ext cx="4228696" cy="432396"/>
          </a:xfrm>
          <a:prstGeom prst="rect">
            <a:avLst/>
          </a:prstGeom>
          <a:noFill/>
          <a:ln>
            <a:noFill/>
          </a:ln>
        </p:spPr>
        <p:txBody>
          <a:bodyPr spcFirstLastPara="1" wrap="square" lIns="91425" tIns="91425" rIns="91425" bIns="91425" anchor="t" anchorCtr="0">
            <a:spAutoFit/>
          </a:bodyPr>
          <a:lstStyle/>
          <a:p>
            <a:pPr>
              <a:lnSpc>
                <a:spcPct val="115000"/>
              </a:lnSpc>
            </a:pPr>
            <a:r>
              <a:rPr lang="fr-FR" sz="1400" b="1" dirty="0">
                <a:latin typeface="Arial Black" panose="020B0A04020102020204" pitchFamily="34" charset="0"/>
              </a:rPr>
              <a:t>II- Objectifs de la LOLF : 14</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497580" y="809395"/>
            <a:ext cx="5646420" cy="3836918"/>
          </a:xfrm>
          <a:prstGeom prst="rect">
            <a:avLst/>
          </a:prstGeom>
          <a:noFill/>
          <a:ln>
            <a:noFill/>
          </a:ln>
        </p:spPr>
        <p:txBody>
          <a:bodyPr spcFirstLastPara="1" wrap="square" lIns="91425" tIns="91425" rIns="91425" bIns="91425" anchor="t" anchorCtr="0">
            <a:spAutoFit/>
          </a:bodyPr>
          <a:lstStyle/>
          <a:p>
            <a:pPr marL="0" indent="0">
              <a:buNone/>
            </a:pPr>
            <a:r>
              <a:rPr lang="fr-FR"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OBJECTIF N°3 :</a:t>
            </a:r>
          </a:p>
          <a:p>
            <a:r>
              <a:rPr lang="fr-FR" sz="1400" dirty="0">
                <a:effectLst/>
                <a:latin typeface="Arial Black" panose="020B0A04020102020204" pitchFamily="34" charset="0"/>
                <a:ea typeface="Calibri" panose="020F0502020204030204" pitchFamily="34" charset="0"/>
                <a:cs typeface="Arial" panose="020B0604020202020204" pitchFamily="34" charset="0"/>
              </a:rPr>
              <a:t>.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Le troisième </a:t>
            </a:r>
            <a:r>
              <a:rPr lang="fr-FR" sz="1400" dirty="0">
                <a:effectLst/>
                <a:latin typeface="Arial Black" panose="020B0A04020102020204" pitchFamily="34" charset="0"/>
                <a:ea typeface="Calibri" panose="020F0502020204030204" pitchFamily="34" charset="0"/>
                <a:cs typeface="Arial" panose="020B0604020202020204" pitchFamily="34" charset="0"/>
              </a:rPr>
              <a:t>objectif consiste au renforcement de la qualité de l’information destinée au parlement pour donner à celui-ci un rôle plus actif dans l’autorisation et le contrôle des dépenses publiques. </a:t>
            </a:r>
          </a:p>
          <a:p>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Ainsi, la LOLF améliore l’information sur la situation financière et patrimoniale de l’Etat à travers la loi portant règlement budgétaire, qui est désormais accompagnée du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compte général </a:t>
            </a:r>
            <a:r>
              <a:rPr lang="fr-FR" sz="1400" dirty="0">
                <a:effectLst/>
                <a:latin typeface="Arial Black" panose="020B0A04020102020204" pitchFamily="34" charset="0"/>
                <a:ea typeface="Calibri" panose="020F0502020204030204" pitchFamily="34" charset="0"/>
                <a:cs typeface="Arial" panose="020B0604020202020204" pitchFamily="34" charset="0"/>
              </a:rPr>
              <a:t>de l’Etat, d’un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rapport d’évaluation de performance</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et de la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certification des comptes</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de l’État par la Cour des comptes. </a:t>
            </a:r>
          </a:p>
          <a:p>
            <a:pPr>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La loi portant règlement budgétaire ne sera plus un simple relevé comptable, mais un moyen de contrôler les résultats des objectifs et la performance des gestionnaires.</a:t>
            </a:r>
          </a:p>
        </p:txBody>
      </p:sp>
    </p:spTree>
    <p:extLst>
      <p:ext uri="{BB962C8B-B14F-4D97-AF65-F5344CB8AC3E}">
        <p14:creationId xmlns:p14="http://schemas.microsoft.com/office/powerpoint/2010/main" val="418203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624386" y="464800"/>
            <a:ext cx="3888300" cy="432396"/>
          </a:xfrm>
          <a:prstGeom prst="rect">
            <a:avLst/>
          </a:prstGeom>
          <a:noFill/>
          <a:ln>
            <a:noFill/>
          </a:ln>
        </p:spPr>
        <p:txBody>
          <a:bodyPr spcFirstLastPara="1" wrap="square" lIns="91425" tIns="91425" rIns="91425" bIns="91425" anchor="t" anchorCtr="0">
            <a:spAutoFit/>
          </a:bodyPr>
          <a:lstStyle/>
          <a:p>
            <a:pPr>
              <a:lnSpc>
                <a:spcPct val="115000"/>
              </a:lnSpc>
            </a:pPr>
            <a:r>
              <a:rPr lang="fr-FR" sz="1400" b="1" dirty="0">
                <a:latin typeface="Arial Black" panose="020B0A04020102020204" pitchFamily="34" charset="0"/>
              </a:rPr>
              <a:t>II- Objectifs de la LOLF : 15</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457815" y="897196"/>
            <a:ext cx="5609985" cy="4103337"/>
          </a:xfrm>
          <a:prstGeom prst="rect">
            <a:avLst/>
          </a:prstGeom>
          <a:noFill/>
          <a:ln>
            <a:noFill/>
          </a:ln>
        </p:spPr>
        <p:txBody>
          <a:bodyPr spcFirstLastPara="1" wrap="square" lIns="91425" tIns="91425" rIns="91425" bIns="91425" anchor="t" anchorCtr="0">
            <a:spAutoFit/>
          </a:bodyPr>
          <a:lstStyle/>
          <a:p>
            <a:pPr marL="0" indent="0">
              <a:lnSpc>
                <a:spcPct val="107000"/>
              </a:lnSpc>
              <a:spcBef>
                <a:spcPts val="0"/>
              </a:spcBef>
              <a:buNone/>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OBJECTIF N°4 :</a:t>
            </a:r>
            <a:endParaRPr lang="fr-FR" sz="1400" dirty="0">
              <a:solidFill>
                <a:schemeClr val="accent1"/>
              </a:solidFill>
              <a:effectLst/>
              <a:latin typeface="Arial Black" panose="020B0A04020102020204" pitchFamily="34" charset="0"/>
              <a:ea typeface="Calibri" panose="020F0502020204030204" pitchFamily="34" charset="0"/>
              <a:cs typeface="Arial" panose="020B0604020202020204" pitchFamily="34" charset="0"/>
            </a:endParaRPr>
          </a:p>
          <a:p>
            <a:pPr>
              <a:lnSpc>
                <a:spcPct val="107000"/>
              </a:lnSpc>
              <a:spcBef>
                <a:spcPts val="0"/>
              </a:spcBef>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Le quatrième </a:t>
            </a:r>
            <a:r>
              <a:rPr lang="fr-FR"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objectif</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consiste à l’intégration d’une </a:t>
            </a:r>
            <a:r>
              <a:rPr lang="fr-FR" sz="1400" b="1" dirty="0">
                <a:effectLst/>
                <a:latin typeface="Arial Black" panose="020B0A04020102020204" pitchFamily="34" charset="0"/>
                <a:ea typeface="Calibri" panose="020F0502020204030204" pitchFamily="34" charset="0"/>
                <a:cs typeface="Arial" panose="020B0604020202020204" pitchFamily="34" charset="0"/>
              </a:rPr>
              <a:t>panoplie d’éléments de souplesse</a:t>
            </a:r>
            <a:r>
              <a:rPr lang="fr-FR" sz="1400" dirty="0">
                <a:effectLst/>
                <a:latin typeface="Arial Black" panose="020B0A04020102020204" pitchFamily="34" charset="0"/>
                <a:ea typeface="Calibri" panose="020F0502020204030204" pitchFamily="34" charset="0"/>
                <a:cs typeface="Arial" panose="020B0604020202020204" pitchFamily="34" charset="0"/>
              </a:rPr>
              <a:t> budgétaires, entre autres : </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La prise en compte des cas d’urgence par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décrets d’avance </a:t>
            </a:r>
            <a:r>
              <a:rPr lang="fr-FR" sz="1400" dirty="0">
                <a:effectLst/>
                <a:latin typeface="Arial Black" panose="020B0A04020102020204" pitchFamily="34" charset="0"/>
                <a:ea typeface="Calibri" panose="020F0502020204030204" pitchFamily="34" charset="0"/>
                <a:cs typeface="Arial" panose="020B0604020202020204" pitchFamily="34" charset="0"/>
              </a:rPr>
              <a:t>sans attendre à avoir recours à une loi de finances rectificative ;</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L’introduction d’une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période complémentaire </a:t>
            </a:r>
            <a:r>
              <a:rPr lang="fr-FR" sz="1400" dirty="0">
                <a:effectLst/>
                <a:latin typeface="Arial Black" panose="020B0A04020102020204" pitchFamily="34" charset="0"/>
                <a:ea typeface="Calibri" panose="020F0502020204030204" pitchFamily="34" charset="0"/>
                <a:cs typeface="Arial" panose="020B0604020202020204" pitchFamily="34" charset="0"/>
              </a:rPr>
              <a:t>qui s’étend jusqu’au 31 janvier de l’année suivante celle du budget concerné ;</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Le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report des crédits </a:t>
            </a:r>
            <a:r>
              <a:rPr lang="fr-FR" sz="1400" dirty="0">
                <a:effectLst/>
                <a:latin typeface="Arial Black" panose="020B0A04020102020204" pitchFamily="34" charset="0"/>
                <a:ea typeface="Calibri" panose="020F0502020204030204" pitchFamily="34" charset="0"/>
                <a:cs typeface="Arial" panose="020B0604020202020204" pitchFamily="34" charset="0"/>
              </a:rPr>
              <a:t>de paiement pour les dépenses d’investissement d’un programme sur le même programme dans la limite d’un plafond de cinq pour cent (5%) du crédit initial ;</a:t>
            </a:r>
          </a:p>
          <a:p>
            <a:pPr>
              <a:lnSpc>
                <a:spcPct val="107000"/>
              </a:lnSpc>
              <a:spcBef>
                <a:spcPts val="0"/>
              </a:spcBef>
            </a:pPr>
            <a:r>
              <a:rPr lang="fr-FR" sz="1400" dirty="0">
                <a:effectLst/>
                <a:latin typeface="Arial Black" panose="020B0A04020102020204" pitchFamily="34" charset="0"/>
                <a:ea typeface="Calibri" panose="020F0502020204030204" pitchFamily="34" charset="0"/>
                <a:cs typeface="Arial" panose="020B0604020202020204" pitchFamily="34" charset="0"/>
              </a:rPr>
              <a:t>- Le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gel ou l’annulation </a:t>
            </a:r>
            <a:r>
              <a:rPr lang="fr-FR" sz="1400" dirty="0">
                <a:effectLst/>
                <a:latin typeface="Arial Black" panose="020B0A04020102020204" pitchFamily="34" charset="0"/>
                <a:ea typeface="Calibri" panose="020F0502020204030204" pitchFamily="34" charset="0"/>
                <a:cs typeface="Arial" panose="020B0604020202020204" pitchFamily="34" charset="0"/>
              </a:rPr>
              <a:t>de crédits destinés à la couverture de dépenses, en cas de détérioration des équilibres généraux. </a:t>
            </a:r>
          </a:p>
        </p:txBody>
      </p:sp>
    </p:spTree>
    <p:extLst>
      <p:ext uri="{BB962C8B-B14F-4D97-AF65-F5344CB8AC3E}">
        <p14:creationId xmlns:p14="http://schemas.microsoft.com/office/powerpoint/2010/main" val="89982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464800"/>
            <a:ext cx="3888300" cy="432396"/>
          </a:xfrm>
          <a:prstGeom prst="rect">
            <a:avLst/>
          </a:prstGeom>
          <a:noFill/>
          <a:ln>
            <a:noFill/>
          </a:ln>
        </p:spPr>
        <p:txBody>
          <a:bodyPr spcFirstLastPara="1" wrap="square" lIns="91425" tIns="91425" rIns="91425" bIns="91425" anchor="t" anchorCtr="0">
            <a:spAutoFit/>
          </a:bodyPr>
          <a:lstStyle/>
          <a:p>
            <a:pPr>
              <a:lnSpc>
                <a:spcPct val="115000"/>
              </a:lnSpc>
            </a:pPr>
            <a:r>
              <a:rPr lang="fr-FR" sz="1400" b="1" dirty="0">
                <a:latin typeface="Arial Black" panose="020B0A04020102020204" pitchFamily="34" charset="0"/>
              </a:rPr>
              <a:t>II- Objectifs de la LOLF : 16</a:t>
            </a:r>
            <a:endParaRPr lang="fr-FR" sz="14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523376" y="763398"/>
            <a:ext cx="5620623" cy="3661870"/>
          </a:xfrm>
          <a:prstGeom prst="rect">
            <a:avLst/>
          </a:prstGeom>
          <a:noFill/>
          <a:ln>
            <a:noFill/>
          </a:ln>
        </p:spPr>
        <p:txBody>
          <a:bodyPr spcFirstLastPara="1" wrap="square" lIns="91425" tIns="91425" rIns="91425" bIns="91425" anchor="t" anchorCtr="0">
            <a:spAutoFit/>
          </a:bodyPr>
          <a:lstStyle/>
          <a:p>
            <a:pPr marL="0" indent="0">
              <a:spcBef>
                <a:spcPts val="0"/>
              </a:spcBef>
              <a:buNone/>
            </a:pPr>
            <a:r>
              <a:rPr lang="fr-FR"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Enfin, on peut synthétiser ces objectifs par :</a:t>
            </a:r>
          </a:p>
          <a:p>
            <a:pPr marL="0" indent="0">
              <a:spcBef>
                <a:spcPts val="0"/>
              </a:spcBef>
              <a:buNone/>
            </a:pPr>
            <a:r>
              <a:rPr lang="fr-FR" sz="1400" dirty="0">
                <a:effectLst/>
                <a:latin typeface="Arial Black" panose="020B0A04020102020204" pitchFamily="34" charset="0"/>
                <a:ea typeface="Calibri" panose="020F0502020204030204" pitchFamily="34" charset="0"/>
                <a:cs typeface="Arial" panose="020B0604020202020204" pitchFamily="34" charset="0"/>
              </a:rPr>
              <a:t>- </a:t>
            </a:r>
            <a:r>
              <a:rPr lang="fr-FR" sz="1400" b="1" dirty="0">
                <a:effectLst/>
                <a:latin typeface="Arial Black" panose="020B0A04020102020204" pitchFamily="34" charset="0"/>
                <a:ea typeface="Calibri" panose="020F0502020204030204" pitchFamily="34" charset="0"/>
                <a:cs typeface="Arial" panose="020B0604020202020204" pitchFamily="34" charset="0"/>
              </a:rPr>
              <a:t>Instaurer</a:t>
            </a:r>
            <a:r>
              <a:rPr lang="fr-FR" sz="1400" dirty="0">
                <a:effectLst/>
                <a:latin typeface="Arial Black" panose="020B0A04020102020204" pitchFamily="34" charset="0"/>
                <a:ea typeface="Calibri" panose="020F0502020204030204" pitchFamily="34" charset="0"/>
                <a:cs typeface="Arial" panose="020B0604020202020204" pitchFamily="34" charset="0"/>
              </a:rPr>
              <a:t> une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stratégie pluriannuelle </a:t>
            </a:r>
            <a:r>
              <a:rPr lang="fr-FR" sz="1400" dirty="0">
                <a:effectLst/>
                <a:latin typeface="Arial Black" panose="020B0A04020102020204" pitchFamily="34" charset="0"/>
                <a:ea typeface="Calibri" panose="020F0502020204030204" pitchFamily="34" charset="0"/>
                <a:cs typeface="Arial" panose="020B0604020202020204" pitchFamily="34" charset="0"/>
              </a:rPr>
              <a:t>à travers une grande clarté des choix publics, et une meilleure visibilité, une soutenabilité budgétaire renforcée et une possibilité d’introduire les correctifs nécessaires.</a:t>
            </a:r>
          </a:p>
          <a:p>
            <a:pPr marL="0" indent="0">
              <a:lnSpc>
                <a:spcPct val="107000"/>
              </a:lnSpc>
              <a:spcBef>
                <a:spcPts val="0"/>
              </a:spcBef>
              <a:buNone/>
            </a:pPr>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a:spcBef>
                <a:spcPts val="0"/>
              </a:spcBef>
            </a:pPr>
            <a:r>
              <a:rPr lang="fr-FR" sz="1400" b="1" dirty="0">
                <a:effectLst/>
                <a:latin typeface="Arial Black" panose="020B0A04020102020204" pitchFamily="34" charset="0"/>
                <a:ea typeface="Calibri" panose="020F0502020204030204" pitchFamily="34" charset="0"/>
                <a:cs typeface="Arial" panose="020B0604020202020204" pitchFamily="34" charset="0"/>
              </a:rPr>
              <a:t>- Concrétiser</a:t>
            </a:r>
            <a:r>
              <a:rPr lang="fr-FR" sz="1400" dirty="0">
                <a:effectLst/>
                <a:latin typeface="Arial Black" panose="020B0A04020102020204" pitchFamily="34" charset="0"/>
                <a:ea typeface="Calibri" panose="020F0502020204030204" pitchFamily="34" charset="0"/>
                <a:cs typeface="Arial" panose="020B0604020202020204" pitchFamily="34" charset="0"/>
              </a:rPr>
              <a: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la transparence </a:t>
            </a:r>
            <a:r>
              <a:rPr lang="fr-FR" sz="1400" dirty="0">
                <a:effectLst/>
                <a:latin typeface="Arial Black" panose="020B0A04020102020204" pitchFamily="34" charset="0"/>
                <a:ea typeface="Calibri" panose="020F0502020204030204" pitchFamily="34" charset="0"/>
                <a:cs typeface="Arial" panose="020B0604020202020204" pitchFamily="34" charset="0"/>
              </a:rPr>
              <a:t>par le renforcement du rôle du parlement, une sincérité dans la présentation des données budgétaires et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l’information des citoyens </a:t>
            </a:r>
            <a:r>
              <a:rPr lang="fr-FR" sz="1400" dirty="0">
                <a:effectLst/>
                <a:latin typeface="Arial Black" panose="020B0A04020102020204" pitchFamily="34" charset="0"/>
                <a:ea typeface="Calibri" panose="020F0502020204030204" pitchFamily="34" charset="0"/>
                <a:cs typeface="Arial" panose="020B0604020202020204" pitchFamily="34" charset="0"/>
              </a:rPr>
              <a:t>de la situation économique et financière.</a:t>
            </a:r>
          </a:p>
          <a:p>
            <a:pPr marL="285750" indent="-285750">
              <a:lnSpc>
                <a:spcPct val="107000"/>
              </a:lnSpc>
              <a:spcBef>
                <a:spcPts val="0"/>
              </a:spcBef>
              <a:buFontTx/>
              <a:buChar char="-"/>
            </a:pPr>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marL="0" indent="0">
              <a:spcBef>
                <a:spcPts val="0"/>
              </a:spcBef>
              <a:buNone/>
            </a:pPr>
            <a:r>
              <a:rPr lang="fr-FR" sz="1400" dirty="0">
                <a:effectLst/>
                <a:latin typeface="Arial Black" panose="020B0A04020102020204" pitchFamily="34" charset="0"/>
                <a:ea typeface="Calibri" panose="020F0502020204030204" pitchFamily="34" charset="0"/>
                <a:cs typeface="Arial" panose="020B0604020202020204" pitchFamily="34" charset="0"/>
              </a:rPr>
              <a:t> - </a:t>
            </a:r>
            <a:r>
              <a:rPr lang="fr-FR" sz="1400" b="1" dirty="0">
                <a:effectLst/>
                <a:latin typeface="Arial Black" panose="020B0A04020102020204" pitchFamily="34" charset="0"/>
                <a:ea typeface="Calibri" panose="020F0502020204030204" pitchFamily="34" charset="0"/>
                <a:cs typeface="Arial" panose="020B0604020202020204" pitchFamily="34" charset="0"/>
              </a:rPr>
              <a:t>Améliorer</a:t>
            </a:r>
            <a:r>
              <a:rPr lang="fr-FR" sz="1400" dirty="0">
                <a:effectLst/>
                <a:latin typeface="Arial Black" panose="020B0A04020102020204" pitchFamily="34" charset="0"/>
                <a:ea typeface="Calibri" panose="020F0502020204030204" pitchFamily="34" charset="0"/>
                <a:cs typeface="Arial" panose="020B0604020202020204" pitchFamily="34" charset="0"/>
              </a:rPr>
              <a: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la performance </a:t>
            </a:r>
            <a:r>
              <a:rPr lang="fr-FR" sz="1400" dirty="0">
                <a:effectLst/>
                <a:latin typeface="Arial Black" panose="020B0A04020102020204" pitchFamily="34" charset="0"/>
                <a:ea typeface="Calibri" panose="020F0502020204030204" pitchFamily="34" charset="0"/>
                <a:cs typeface="Arial" panose="020B0604020202020204" pitchFamily="34" charset="0"/>
              </a:rPr>
              <a:t>à travers une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grande souplesse </a:t>
            </a:r>
            <a:r>
              <a:rPr lang="fr-FR" sz="1400" dirty="0">
                <a:effectLst/>
                <a:latin typeface="Arial Black" panose="020B0A04020102020204" pitchFamily="34" charset="0"/>
                <a:ea typeface="Calibri" panose="020F0502020204030204" pitchFamily="34" charset="0"/>
                <a:cs typeface="Arial" panose="020B0604020202020204" pitchFamily="34" charset="0"/>
              </a:rPr>
              <a:t>pour les gestionnaires, une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responsabilisation</a:t>
            </a:r>
            <a:r>
              <a:rPr lang="fr-FR" sz="1400" dirty="0">
                <a:effectLst/>
                <a:latin typeface="Arial Black" panose="020B0A04020102020204" pitchFamily="34" charset="0"/>
                <a:ea typeface="Calibri" panose="020F0502020204030204" pitchFamily="34" charset="0"/>
                <a:cs typeface="Arial" panose="020B0604020202020204" pitchFamily="34" charset="0"/>
              </a:rPr>
              <a:t> accrue, et une fixation des objectifs et orientation vers les résultats, ainsi qu'une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évaluation</a:t>
            </a:r>
            <a:r>
              <a:rPr lang="fr-FR" sz="1400" dirty="0">
                <a:effectLst/>
                <a:latin typeface="Arial Black" panose="020B0A04020102020204" pitchFamily="34" charset="0"/>
                <a:ea typeface="Calibri" panose="020F0502020204030204" pitchFamily="34" charset="0"/>
                <a:cs typeface="Arial" panose="020B0604020202020204" pitchFamily="34" charset="0"/>
              </a:rPr>
              <a:t> régulière et indépendante. </a:t>
            </a:r>
          </a:p>
        </p:txBody>
      </p:sp>
    </p:spTree>
    <p:extLst>
      <p:ext uri="{BB962C8B-B14F-4D97-AF65-F5344CB8AC3E}">
        <p14:creationId xmlns:p14="http://schemas.microsoft.com/office/powerpoint/2010/main" val="3909246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397688"/>
            <a:ext cx="4392110"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b="1" dirty="0">
                <a:latin typeface="Arial Black" panose="020B0A04020102020204" pitchFamily="34" charset="0"/>
              </a:rPr>
              <a:t>III - Rôle de l’expert-comptable : 17</a:t>
            </a:r>
            <a:endParaRPr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593650" y="897196"/>
            <a:ext cx="5412037" cy="3489066"/>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Dans le cadre de la mise en œuvre des dispositions de la loi organique N°18-15 du 02 Septembre 2018 relative aux lois de finances, l’expert- comptable est appelé à jouer un rôle considérable en matière de gestion, de modernisation et de promotion des finances publiques,</a:t>
            </a:r>
          </a:p>
          <a:p>
            <a:pPr marR="0" lvl="0" algn="l" defTabSz="914400" rtl="0" eaLnBrk="1" fontAlgn="auto" latinLnBrk="0" hangingPunct="1">
              <a:lnSpc>
                <a:spcPct val="107000"/>
              </a:lnSpc>
              <a:spcBef>
                <a:spcPts val="0"/>
              </a:spcBef>
              <a:spcAft>
                <a:spcPts val="800"/>
              </a:spcAft>
              <a:buClr>
                <a:srgbClr val="000000"/>
              </a:buClr>
              <a:buSzTx/>
              <a:tabLst/>
              <a:defRPr/>
            </a:pP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a:t>
            </a:r>
            <a:r>
              <a:rPr kumimoji="0" lang="fr-FR" sz="1400" b="0" i="0" u="none" strike="noStrike" kern="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L’expérience</a:t>
            </a: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professionnelle et </a:t>
            </a:r>
            <a:r>
              <a:rPr kumimoji="0" lang="fr-FR" sz="1400" b="0" i="0" u="none" strike="noStrike" kern="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le savoir-faire </a:t>
            </a: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des experts-comptables apparaissent ainsi comme un grand secours au profit de l’administration publique.</a:t>
            </a:r>
            <a:endParaRPr lang="fr-FR" sz="1100" dirty="0">
              <a:effectLst/>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L’expert- comptable devient  inévitablement un véritable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partenaire</a:t>
            </a:r>
            <a:r>
              <a:rPr lang="fr-FR" sz="1400" dirty="0">
                <a:effectLst/>
                <a:latin typeface="Arial Black" panose="020B0A04020102020204" pitchFamily="34" charset="0"/>
                <a:ea typeface="Calibri" panose="020F0502020204030204" pitchFamily="34" charset="0"/>
                <a:cs typeface="Arial" panose="020B0604020202020204" pitchFamily="34" charset="0"/>
              </a:rPr>
              <a:t> de l’administration publique qui lui fournira des conseils en matière juridique, fiscale, sociale, comptable voire même patrimoniale.</a:t>
            </a:r>
            <a:endParaRPr lang="fr-FR" sz="1100" dirty="0">
              <a:effectLst/>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47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857385" y="464800"/>
            <a:ext cx="3816666"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b="1" dirty="0">
                <a:latin typeface="Arial Black" panose="020B0A04020102020204" pitchFamily="34" charset="0"/>
              </a:rPr>
              <a:t>III - Rôle de l’expert-comptable : 18</a:t>
            </a:r>
            <a:endParaRPr lang="fr-FR"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556932" y="795710"/>
            <a:ext cx="5511567" cy="4411114"/>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fr-FR" sz="1400" dirty="0">
                <a:effectLst/>
                <a:latin typeface="Arial Black" panose="020B0A04020102020204" pitchFamily="34" charset="0"/>
                <a:ea typeface="Calibri" panose="020F0502020204030204" pitchFamily="34" charset="0"/>
                <a:cs typeface="Arial" panose="020B0604020202020204" pitchFamily="34" charset="0"/>
              </a:rPr>
              <a:t>. L’administration publique ne peut s’en passer de la  prestation de services de certaines professions libérales comme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l’avocat</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pour la prise en charge de ses affaires contentieuses,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l’huissier de justice</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effectLst/>
                <a:latin typeface="Arial Black" panose="020B0A04020102020204" pitchFamily="34" charset="0"/>
                <a:ea typeface="Calibri" panose="020F0502020204030204" pitchFamily="34" charset="0"/>
                <a:cs typeface="Arial" panose="020B0604020202020204" pitchFamily="34" charset="0"/>
              </a:rPr>
              <a:t>pour exécuter ses décisions de justice,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le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commissaire-priseur</a:t>
            </a:r>
            <a:r>
              <a:rPr lang="fr-FR" sz="1400" dirty="0">
                <a:effectLst/>
                <a:latin typeface="Arial Black" panose="020B0A04020102020204" pitchFamily="34" charset="0"/>
                <a:ea typeface="Calibri" panose="020F0502020204030204" pitchFamily="34" charset="0"/>
                <a:cs typeface="Arial" panose="020B0604020202020204" pitchFamily="34" charset="0"/>
              </a:rPr>
              <a:t> pour les opérations d’adjudication et de  ventes  aux enchères, etc.</a:t>
            </a:r>
          </a:p>
          <a:p>
            <a:pPr>
              <a:lnSpc>
                <a:spcPct val="107000"/>
              </a:lnSpc>
              <a:spcAft>
                <a:spcPts val="800"/>
              </a:spcAft>
            </a:pPr>
            <a:r>
              <a:rPr lang="fr-FR" dirty="0">
                <a:latin typeface="Arial Black" panose="020B0A04020102020204" pitchFamily="34" charset="0"/>
                <a:ea typeface="Calibri" panose="020F0502020204030204" pitchFamily="34" charset="0"/>
                <a:cs typeface="Arial" panose="020B0604020202020204" pitchFamily="34" charset="0"/>
              </a:rPr>
              <a:t>. Alors que </a:t>
            </a:r>
            <a:r>
              <a:rPr lang="fr-FR" sz="1400" dirty="0">
                <a:effectLst/>
                <a:latin typeface="Arial Black" panose="020B0A04020102020204" pitchFamily="34" charset="0"/>
                <a:ea typeface="Calibri" panose="020F0502020204030204" pitchFamily="34" charset="0"/>
                <a:cs typeface="Arial" panose="020B0604020202020204" pitchFamily="34" charset="0"/>
              </a:rPr>
              <a:t>la prestation de </a:t>
            </a:r>
            <a:r>
              <a:rPr lang="fr-FR" sz="14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l’</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expert-comptable</a:t>
            </a:r>
            <a:r>
              <a:rPr lang="fr-FR" sz="1400" dirty="0">
                <a:effectLst/>
                <a:latin typeface="Arial Black" panose="020B0A04020102020204" pitchFamily="34" charset="0"/>
                <a:ea typeface="Calibri" panose="020F0502020204030204" pitchFamily="34" charset="0"/>
                <a:cs typeface="Arial" panose="020B0604020202020204" pitchFamily="34" charset="0"/>
              </a:rPr>
              <a:t> est plus qu’indispensable pour l’administration publique afin de prendre en charge ses préoccupations comptables et  financière et gérer au mieux ses ressources.</a:t>
            </a:r>
          </a:p>
          <a:p>
            <a:pPr>
              <a:lnSpc>
                <a:spcPct val="107000"/>
              </a:lnSpc>
              <a:spcAft>
                <a:spcPts val="800"/>
              </a:spcAft>
            </a:pPr>
            <a:r>
              <a:rPr lang="fr-FR" dirty="0">
                <a:effectLst/>
                <a:latin typeface="Arial Black" panose="020B0A04020102020204" pitchFamily="34" charset="0"/>
                <a:ea typeface="Calibri" panose="020F0502020204030204" pitchFamily="34" charset="0"/>
                <a:cs typeface="Arial" panose="020B0604020202020204" pitchFamily="34" charset="0"/>
              </a:rPr>
              <a:t>. D’ailleurs,</a:t>
            </a:r>
            <a:r>
              <a:rPr lang="fr-FR"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le contexte actuel de restriction des finances publiques conduit l’administration publique à une recherche d’optimisation de son budget afin de maintenir un service public avec moins de charges financières.</a:t>
            </a:r>
            <a:endParaRPr lang="fr-FR" sz="1100" dirty="0">
              <a:effectLst/>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337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60" name="Google Shape;60;p14"/>
          <p:cNvSpPr txBox="1"/>
          <p:nvPr/>
        </p:nvSpPr>
        <p:spPr>
          <a:xfrm>
            <a:off x="61473" y="222660"/>
            <a:ext cx="5745480" cy="429499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fr-FR" b="1" dirty="0">
                <a:solidFill>
                  <a:srgbClr val="C00000"/>
                </a:solidFill>
                <a:latin typeface="Arial Black" panose="020B0A04020102020204" pitchFamily="34" charset="0"/>
                <a:ea typeface="Comfortaa"/>
                <a:cs typeface="Calibri" panose="020F0502020204030204" pitchFamily="34" charset="0"/>
                <a:sym typeface="Comfortaa"/>
              </a:rPr>
              <a:t>INTRODUCTION :  01</a:t>
            </a:r>
          </a:p>
          <a:p>
            <a:pPr marL="0" lvl="0" indent="0" algn="l" rtl="0">
              <a:spcBef>
                <a:spcPts val="0"/>
              </a:spcBef>
              <a:spcAft>
                <a:spcPts val="1200"/>
              </a:spcAft>
              <a:buNone/>
            </a:pPr>
            <a:r>
              <a:rPr lang="fr-FR" b="1" dirty="0">
                <a:solidFill>
                  <a:schemeClr val="tx1"/>
                </a:solidFill>
                <a:latin typeface="Arial Black" panose="020B0A04020102020204" pitchFamily="34" charset="0"/>
                <a:ea typeface="Comfortaa"/>
                <a:cs typeface="Comfortaa"/>
                <a:sym typeface="Comfortaa"/>
              </a:rPr>
              <a:t>Notre </a:t>
            </a:r>
            <a:r>
              <a:rPr lang="fr-FR" b="1" dirty="0">
                <a:solidFill>
                  <a:srgbClr val="C00000"/>
                </a:solidFill>
                <a:latin typeface="Arial Black" panose="020B0A04020102020204" pitchFamily="34" charset="0"/>
                <a:ea typeface="Comfortaa"/>
                <a:cs typeface="Comfortaa"/>
                <a:sym typeface="Comfortaa"/>
              </a:rPr>
              <a:t>problématique</a:t>
            </a:r>
            <a:r>
              <a:rPr lang="fr-FR" b="1" dirty="0">
                <a:solidFill>
                  <a:schemeClr val="tx1"/>
                </a:solidFill>
                <a:latin typeface="Arial Black" panose="020B0A04020102020204" pitchFamily="34" charset="0"/>
                <a:ea typeface="Comfortaa"/>
                <a:cs typeface="Comfortaa"/>
                <a:sym typeface="Comfortaa"/>
              </a:rPr>
              <a:t> est de répondre à la question principale en</a:t>
            </a:r>
            <a:r>
              <a:rPr lang="fr-FR" b="1" dirty="0">
                <a:solidFill>
                  <a:srgbClr val="C00000"/>
                </a:solidFill>
                <a:latin typeface="Arial Black" panose="020B0A04020102020204" pitchFamily="34" charset="0"/>
                <a:ea typeface="Comfortaa"/>
                <a:cs typeface="Comfortaa"/>
                <a:sym typeface="Comfortaa"/>
              </a:rPr>
              <a:t> </a:t>
            </a:r>
            <a:r>
              <a:rPr lang="fr-FR" b="1" dirty="0">
                <a:solidFill>
                  <a:srgbClr val="434343"/>
                </a:solidFill>
                <a:latin typeface="Arial Black" panose="020B0A04020102020204" pitchFamily="34" charset="0"/>
                <a:ea typeface="Comfortaa"/>
                <a:cs typeface="Comfortaa"/>
                <a:sym typeface="Comfortaa"/>
              </a:rPr>
              <a:t>quoi consistent </a:t>
            </a:r>
            <a:r>
              <a:rPr lang="fr-FR" b="1" dirty="0">
                <a:solidFill>
                  <a:srgbClr val="C00000"/>
                </a:solidFill>
                <a:latin typeface="Arial Black" panose="020B0A04020102020204" pitchFamily="34" charset="0"/>
                <a:ea typeface="Comfortaa"/>
                <a:cs typeface="Comfortaa"/>
                <a:sym typeface="Comfortaa"/>
              </a:rPr>
              <a:t>d’abord</a:t>
            </a:r>
            <a:r>
              <a:rPr lang="fr-FR" b="1" dirty="0">
                <a:solidFill>
                  <a:srgbClr val="434343"/>
                </a:solidFill>
                <a:latin typeface="Arial Black" panose="020B0A04020102020204" pitchFamily="34" charset="0"/>
                <a:ea typeface="Comfortaa"/>
                <a:cs typeface="Comfortaa"/>
                <a:sym typeface="Comfortaa"/>
              </a:rPr>
              <a:t> </a:t>
            </a:r>
            <a:r>
              <a:rPr kumimoji="0" lang="fr-FR" sz="1400" b="1" i="0" u="none" strike="noStrike" kern="0" cap="none" spc="0" normalizeH="0" baseline="0" noProof="0" dirty="0">
                <a:ln>
                  <a:noFill/>
                </a:ln>
                <a:solidFill>
                  <a:srgbClr val="434343"/>
                </a:solidFill>
                <a:effectLst/>
                <a:uLnTx/>
                <a:uFillTx/>
                <a:latin typeface="Arial Black" panose="020B0A04020102020204" pitchFamily="34" charset="0"/>
                <a:ea typeface="Comfortaa"/>
                <a:cs typeface="Comfortaa"/>
                <a:sym typeface="Comfortaa"/>
              </a:rPr>
              <a:t>promouvoir la gestion des finances publique (I) et </a:t>
            </a:r>
            <a:r>
              <a:rPr kumimoji="0" lang="fr-FR" sz="1400" b="1" i="0" u="none" strike="noStrike" kern="0" cap="none" spc="0" normalizeH="0" baseline="0" noProof="0" dirty="0">
                <a:ln>
                  <a:noFill/>
                </a:ln>
                <a:solidFill>
                  <a:srgbClr val="C00000"/>
                </a:solidFill>
                <a:effectLst/>
                <a:uLnTx/>
                <a:uFillTx/>
                <a:latin typeface="Arial Black" panose="020B0A04020102020204" pitchFamily="34" charset="0"/>
                <a:ea typeface="Comfortaa"/>
                <a:cs typeface="Comfortaa"/>
                <a:sym typeface="Comfortaa"/>
              </a:rPr>
              <a:t>ensuite </a:t>
            </a:r>
            <a:r>
              <a:rPr kumimoji="0" lang="fr-FR" sz="1400" b="1" i="0" u="none" strike="noStrike" kern="0" cap="none" spc="0" normalizeH="0" baseline="0" noProof="0" dirty="0">
                <a:ln>
                  <a:noFill/>
                </a:ln>
                <a:solidFill>
                  <a:srgbClr val="434343"/>
                </a:solidFill>
                <a:effectLst/>
                <a:uLnTx/>
                <a:uFillTx/>
                <a:latin typeface="Arial Black" panose="020B0A04020102020204" pitchFamily="34" charset="0"/>
                <a:ea typeface="Comfortaa"/>
                <a:cs typeface="Comfortaa"/>
                <a:sym typeface="Comfortaa"/>
              </a:rPr>
              <a:t>le rôle que doit jouer l’expert- comptable en la matière</a:t>
            </a:r>
            <a:r>
              <a:rPr lang="fr-FR" b="1" dirty="0">
                <a:solidFill>
                  <a:srgbClr val="434343"/>
                </a:solidFill>
                <a:latin typeface="Arial Black" panose="020B0A04020102020204" pitchFamily="34" charset="0"/>
                <a:ea typeface="Comfortaa"/>
                <a:cs typeface="Comfortaa"/>
                <a:sym typeface="Comfortaa"/>
              </a:rPr>
              <a:t> (II)</a:t>
            </a:r>
            <a:r>
              <a:rPr kumimoji="0" lang="fr-FR" sz="1400" b="1" i="0" u="none" strike="noStrike" kern="0" cap="none" spc="0" normalizeH="0" baseline="0" noProof="0" dirty="0">
                <a:ln>
                  <a:noFill/>
                </a:ln>
                <a:solidFill>
                  <a:srgbClr val="434343"/>
                </a:solidFill>
                <a:effectLst/>
                <a:uLnTx/>
                <a:uFillTx/>
                <a:latin typeface="Arial Black" panose="020B0A04020102020204" pitchFamily="34" charset="0"/>
                <a:ea typeface="Comfortaa"/>
                <a:cs typeface="Comfortaa"/>
                <a:sym typeface="Comfortaa"/>
              </a:rPr>
              <a:t> ? </a:t>
            </a:r>
            <a:endParaRPr lang="fr-FR" b="1" dirty="0">
              <a:solidFill>
                <a:srgbClr val="434343"/>
              </a:solidFill>
              <a:latin typeface="Arial Black" panose="020B0A04020102020204" pitchFamily="34" charset="0"/>
              <a:ea typeface="Comfortaa"/>
              <a:cs typeface="Comfortaa"/>
              <a:sym typeface="Comfortaa"/>
            </a:endParaRPr>
          </a:p>
          <a:p>
            <a:pPr marL="0" lvl="0" indent="0" algn="l" rtl="0">
              <a:lnSpc>
                <a:spcPct val="115000"/>
              </a:lnSpc>
              <a:spcBef>
                <a:spcPts val="0"/>
              </a:spcBef>
              <a:spcAft>
                <a:spcPts val="0"/>
              </a:spcAft>
              <a:buNone/>
            </a:pPr>
            <a:r>
              <a:rPr lang="fr-FR" b="1" dirty="0">
                <a:solidFill>
                  <a:srgbClr val="434343"/>
                </a:solidFill>
                <a:latin typeface="Arial Black" panose="020B0A04020102020204" pitchFamily="34" charset="0"/>
                <a:ea typeface="Comfortaa"/>
                <a:cs typeface="Comfortaa"/>
                <a:sym typeface="Comfortaa"/>
              </a:rPr>
              <a:t>Beaucoup d’éléments de réponse à cette problématique semblent se trouver dans les dispositions de la loi organique N°18-15 du 02 septembre 2018 relative aux lois de finances (LOLF) et </a:t>
            </a:r>
            <a:r>
              <a:rPr kumimoji="0" lang="fr-FR" sz="1400" b="0"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des textes pris pour son application </a:t>
            </a:r>
            <a:endParaRPr lang="fr-FR" b="1" dirty="0">
              <a:solidFill>
                <a:srgbClr val="434343"/>
              </a:solidFill>
              <a:latin typeface="Arial Black" panose="020B0A04020102020204" pitchFamily="34" charset="0"/>
              <a:ea typeface="Comfortaa"/>
              <a:cs typeface="Comfortaa"/>
              <a:sym typeface="Comfortaa"/>
            </a:endParaRPr>
          </a:p>
          <a:p>
            <a:pPr marL="0" lvl="0" indent="0" algn="l" rtl="0">
              <a:lnSpc>
                <a:spcPct val="115000"/>
              </a:lnSpc>
              <a:spcBef>
                <a:spcPts val="0"/>
              </a:spcBef>
              <a:spcAft>
                <a:spcPts val="0"/>
              </a:spcAft>
              <a:buNone/>
            </a:pPr>
            <a:endParaRPr lang="fr-FR" b="1" dirty="0">
              <a:solidFill>
                <a:srgbClr val="434343"/>
              </a:solidFill>
              <a:latin typeface="Arial Black" panose="020B0A04020102020204" pitchFamily="34" charset="0"/>
              <a:ea typeface="Comfortaa"/>
              <a:cs typeface="Comfortaa"/>
              <a:sym typeface="Comforta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400" b="0"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En effet, </a:t>
            </a:r>
            <a:r>
              <a:rPr kumimoji="0" lang="fr-FR" sz="1400" b="0" i="0" u="none" strike="noStrike" kern="0" cap="none" spc="0" normalizeH="0" baseline="0" noProof="0" dirty="0">
                <a:ln>
                  <a:noFill/>
                </a:ln>
                <a:solidFill>
                  <a:srgbClr val="C00000"/>
                </a:solidFill>
                <a:effectLst/>
                <a:uLnTx/>
                <a:uFillTx/>
                <a:latin typeface="Arial Black" panose="020B0A04020102020204" pitchFamily="34" charset="0"/>
                <a:ea typeface="Montserrat"/>
                <a:cs typeface="Montserrat"/>
                <a:sym typeface="Montserrat"/>
              </a:rPr>
              <a:t>le passage </a:t>
            </a:r>
            <a:r>
              <a:rPr kumimoji="0" lang="fr-FR" sz="1400" b="0"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du </a:t>
            </a:r>
            <a:r>
              <a:rPr kumimoji="0" lang="fr-FR" sz="14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cadre classique </a:t>
            </a:r>
            <a:r>
              <a:rPr kumimoji="0" lang="fr-FR" sz="1400" b="0"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des finances publiques consacré par la loi N°84-17 du 07 Juillet 1984 complétée et modifiée relative aux lois de finances à la </a:t>
            </a:r>
            <a:r>
              <a:rPr kumimoji="0" lang="fr-FR" sz="14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loi organique </a:t>
            </a:r>
            <a:r>
              <a:rPr kumimoji="0" lang="fr-FR" sz="1400" b="0"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suscitée </a:t>
            </a:r>
            <a:r>
              <a:rPr kumimoji="0" lang="fr-FR" sz="1400" b="0" i="0" u="none" strike="noStrike" kern="0" cap="none" spc="0" normalizeH="0" baseline="0" noProof="0" dirty="0">
                <a:ln>
                  <a:noFill/>
                </a:ln>
                <a:solidFill>
                  <a:srgbClr val="C00000"/>
                </a:solidFill>
                <a:effectLst/>
                <a:uLnTx/>
                <a:uFillTx/>
                <a:latin typeface="Arial Black" panose="020B0A04020102020204" pitchFamily="34" charset="0"/>
                <a:ea typeface="Montserrat"/>
                <a:cs typeface="Montserrat"/>
                <a:sym typeface="Montserrat"/>
              </a:rPr>
              <a:t>s’inscrit</a:t>
            </a:r>
            <a:r>
              <a:rPr kumimoji="0" lang="fr-FR" sz="1400" b="0"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 tout droit dans l’optique de la promotion des finances publiques.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464800"/>
            <a:ext cx="3888300"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b="1" dirty="0">
                <a:latin typeface="Arial Black" panose="020B0A04020102020204" pitchFamily="34" charset="0"/>
              </a:rPr>
              <a:t>III - Rôle de l’expert-comptable : 19</a:t>
            </a:r>
            <a:endParaRPr lang="fr-FR"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405930" y="786076"/>
            <a:ext cx="5738070" cy="4180601"/>
          </a:xfrm>
          <a:prstGeom prst="rect">
            <a:avLst/>
          </a:prstGeom>
          <a:noFill/>
          <a:ln>
            <a:noFill/>
          </a:ln>
        </p:spPr>
        <p:txBody>
          <a:bodyPr spcFirstLastPara="1" wrap="square" lIns="91425" tIns="91425" rIns="91425" bIns="91425" anchor="t" anchorCtr="0">
            <a:spAutoFit/>
          </a:bodyPr>
          <a:lstStyle/>
          <a:p>
            <a:pPr>
              <a:lnSpc>
                <a:spcPct val="107000"/>
              </a:lnSpc>
              <a:spcAft>
                <a:spcPts val="800"/>
              </a:spcAft>
            </a:pP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Ainsi, grâce à l’apport de l’expert-comptable, les bonnes méthodes et pratiques de gestion des entreprises du droit privé peuvent parfaitement être extrapolées au secteur de l’administration publique</a:t>
            </a:r>
          </a:p>
          <a:p>
            <a:pPr>
              <a:lnSpc>
                <a:spcPct val="107000"/>
              </a:lnSpc>
              <a:spcAft>
                <a:spcPts val="800"/>
              </a:spcAft>
            </a:pP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Toutes ces possibilités constituent de nouvelles opportunités pour les collectivités locales et doivent confirmer la place des experts-comptables au sein de </a:t>
            </a:r>
            <a:r>
              <a:rPr kumimoji="0" lang="fr-FR" sz="1400" b="0" i="0" u="none" strike="noStrike" kern="0" cap="none" spc="0" normalizeH="0" baseline="0" noProof="0" dirty="0">
                <a:ln>
                  <a:noFill/>
                </a:ln>
                <a:solidFill>
                  <a:srgbClr val="181818"/>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de l’administration publique </a:t>
            </a:r>
            <a:endParaRPr lang="fr-FR" sz="1100" dirty="0">
              <a:effectLst/>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Enfin, on peut dire que les experts- comptables sont</a:t>
            </a:r>
            <a:r>
              <a:rPr lang="fr-FR" sz="1400" b="1"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généralistes</a:t>
            </a:r>
            <a:r>
              <a:rPr lang="fr-FR" sz="1400" b="1"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de par leur formation initiale, </a:t>
            </a:r>
            <a:r>
              <a:rPr lang="fr-FR" sz="1400" b="1"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validée</a:t>
            </a: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par un diplôme d’Etat,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compétents</a:t>
            </a:r>
            <a:r>
              <a:rPr lang="fr-FR" sz="1400" b="1"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a:t>
            </a: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par leur impératif de maintien des connaissances,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responsables</a:t>
            </a:r>
            <a:r>
              <a:rPr lang="fr-FR" sz="1400" dirty="0">
                <a:solidFill>
                  <a:srgbClr val="181818"/>
                </a:solidFill>
                <a:effectLst/>
                <a:latin typeface="Arial Black" panose="020B0A04020102020204" pitchFamily="34" charset="0"/>
                <a:ea typeface="Calibri" panose="020F0502020204030204" pitchFamily="34" charset="0"/>
                <a:cs typeface="Arial" panose="020B0604020202020204" pitchFamily="34" charset="0"/>
              </a:rPr>
              <a:t> par leurs obligations déontologiques, peuvent offrir une palette de services extrêmement étendue à l’administration publique et jouer un grand rôle en matière de gestion des finances publiques.</a:t>
            </a:r>
            <a:endParaRPr lang="fr-FR" sz="1100" dirty="0">
              <a:effectLst/>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976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p:nvPr/>
        </p:nvSpPr>
        <p:spPr>
          <a:xfrm>
            <a:off x="730260" y="2571750"/>
            <a:ext cx="4869554" cy="62706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b="1" dirty="0">
                <a:solidFill>
                  <a:schemeClr val="lt1"/>
                </a:solidFill>
                <a:latin typeface="Montserrat"/>
                <a:ea typeface="Montserrat"/>
                <a:cs typeface="Montserrat"/>
                <a:sym typeface="Montserrat"/>
              </a:rPr>
              <a:t>Merci pour votre attention</a:t>
            </a:r>
            <a:endParaRPr sz="2500" b="1" dirty="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7144"/>
            <a:ext cx="4071594" cy="46779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600" b="1" dirty="0">
                <a:solidFill>
                  <a:srgbClr val="434343"/>
                </a:solidFill>
                <a:latin typeface="Arial Black" panose="020B0A04020102020204" pitchFamily="34" charset="0"/>
                <a:ea typeface="Montserrat"/>
                <a:cs typeface="Montserrat"/>
                <a:sym typeface="Montserrat"/>
              </a:rPr>
              <a:t>I- Objet de la LOLF : 02</a:t>
            </a:r>
            <a:endParaRPr sz="1600" b="1" dirty="0">
              <a:solidFill>
                <a:srgbClr val="434343"/>
              </a:solidFill>
              <a:latin typeface="Arial Black" panose="020B0A04020102020204" pitchFamily="34" charset="0"/>
              <a:ea typeface="Montserrat"/>
              <a:cs typeface="Montserrat"/>
              <a:sym typeface="Montserrat"/>
            </a:endParaRPr>
          </a:p>
        </p:txBody>
      </p:sp>
      <p:sp>
        <p:nvSpPr>
          <p:cNvPr id="66" name="Google Shape;66;p15"/>
          <p:cNvSpPr txBox="1"/>
          <p:nvPr/>
        </p:nvSpPr>
        <p:spPr>
          <a:xfrm>
            <a:off x="3700462" y="467790"/>
            <a:ext cx="5382065" cy="46335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dirty="0">
                <a:latin typeface="Arial Black" panose="020B0A04020102020204" pitchFamily="34" charset="0"/>
              </a:rPr>
              <a:t>La LOLF a pour objet de définir le cadre de gestion des finances de l’Etat devant régir la préparation des lois de finances, leur contenu, leur mode de présentation et leur adoption par le Parlement. </a:t>
            </a:r>
            <a:r>
              <a:rPr lang="fr-FR" b="1" dirty="0">
                <a:solidFill>
                  <a:srgbClr val="434343"/>
                </a:solidFill>
                <a:latin typeface="Arial Black" panose="020B0A04020102020204" pitchFamily="34" charset="0"/>
                <a:ea typeface="Comfortaa"/>
                <a:cs typeface="Comfortaa"/>
                <a:sym typeface="Comfortaa"/>
              </a:rPr>
              <a:t>Elle vise les éléments de </a:t>
            </a:r>
            <a:r>
              <a:rPr lang="fr-FR" b="1" dirty="0">
                <a:solidFill>
                  <a:srgbClr val="C00000"/>
                </a:solidFill>
                <a:latin typeface="Arial Black" panose="020B0A04020102020204" pitchFamily="34" charset="0"/>
                <a:ea typeface="Comfortaa"/>
                <a:cs typeface="Comfortaa"/>
                <a:sym typeface="Comfortaa"/>
              </a:rPr>
              <a:t>performance</a:t>
            </a:r>
            <a:r>
              <a:rPr lang="fr-FR" b="1" dirty="0">
                <a:solidFill>
                  <a:srgbClr val="434343"/>
                </a:solidFill>
                <a:latin typeface="Arial Black" panose="020B0A04020102020204" pitchFamily="34" charset="0"/>
                <a:ea typeface="Comfortaa"/>
                <a:cs typeface="Comfortaa"/>
                <a:sym typeface="Comfortaa"/>
              </a:rPr>
              <a:t>, de </a:t>
            </a:r>
            <a:r>
              <a:rPr lang="fr-FR" b="1" dirty="0">
                <a:solidFill>
                  <a:srgbClr val="C00000"/>
                </a:solidFill>
                <a:latin typeface="Arial Black" panose="020B0A04020102020204" pitchFamily="34" charset="0"/>
                <a:ea typeface="Comfortaa"/>
                <a:cs typeface="Comfortaa"/>
                <a:sym typeface="Comfortaa"/>
              </a:rPr>
              <a:t>responsabilité </a:t>
            </a:r>
            <a:r>
              <a:rPr lang="fr-FR" b="1" dirty="0">
                <a:solidFill>
                  <a:schemeClr val="tx1"/>
                </a:solidFill>
                <a:latin typeface="Arial Black" panose="020B0A04020102020204" pitchFamily="34" charset="0"/>
                <a:ea typeface="Comfortaa"/>
                <a:cs typeface="Comfortaa"/>
                <a:sym typeface="Comfortaa"/>
              </a:rPr>
              <a:t>et de </a:t>
            </a:r>
            <a:r>
              <a:rPr lang="fr-FR" b="1" dirty="0">
                <a:solidFill>
                  <a:srgbClr val="C00000"/>
                </a:solidFill>
                <a:latin typeface="Arial Black" panose="020B0A04020102020204" pitchFamily="34" charset="0"/>
                <a:ea typeface="Comfortaa"/>
                <a:cs typeface="Comfortaa"/>
                <a:sym typeface="Comfortaa"/>
              </a:rPr>
              <a:t>transparence. </a:t>
            </a:r>
          </a:p>
          <a:p>
            <a:pPr marL="0" lvl="0" indent="0" algn="l" rtl="0">
              <a:lnSpc>
                <a:spcPct val="115000"/>
              </a:lnSpc>
              <a:spcBef>
                <a:spcPts val="0"/>
              </a:spcBef>
              <a:spcAft>
                <a:spcPts val="0"/>
              </a:spcAft>
              <a:buNone/>
            </a:pPr>
            <a:endParaRPr lang="fr-FR" b="1" dirty="0">
              <a:solidFill>
                <a:srgbClr val="434343"/>
              </a:solidFill>
              <a:latin typeface="Arial Black" panose="020B0A04020102020204" pitchFamily="34" charset="0"/>
              <a:ea typeface="Comfortaa"/>
              <a:cs typeface="Comfortaa"/>
              <a:sym typeface="Comfortaa"/>
            </a:endParaRPr>
          </a:p>
          <a:p>
            <a:pPr marL="0" lvl="0" indent="0" algn="l" rtl="0">
              <a:spcBef>
                <a:spcPts val="0"/>
              </a:spcBef>
              <a:spcAft>
                <a:spcPts val="0"/>
              </a:spcAft>
              <a:buNone/>
            </a:pPr>
            <a:r>
              <a:rPr lang="fr-FR" b="1" dirty="0">
                <a:solidFill>
                  <a:srgbClr val="434343"/>
                </a:solidFill>
                <a:latin typeface="Arial Black" panose="020B0A04020102020204" pitchFamily="34" charset="0"/>
                <a:ea typeface="Comfortaa"/>
                <a:cs typeface="Comfortaa"/>
                <a:sym typeface="Comfortaa"/>
              </a:rPr>
              <a:t>Ainsi, l’Algérie s’apprête, à partir de janvier prochain à faire passer la gestion de l’Etat :</a:t>
            </a:r>
          </a:p>
          <a:p>
            <a:pPr marL="0" lvl="0" indent="0" algn="l" rtl="0">
              <a:lnSpc>
                <a:spcPct val="115000"/>
              </a:lnSpc>
              <a:spcBef>
                <a:spcPts val="0"/>
              </a:spcBef>
              <a:spcAft>
                <a:spcPts val="0"/>
              </a:spcAft>
              <a:buNone/>
            </a:pPr>
            <a:endParaRPr lang="fr-FR" b="1" dirty="0">
              <a:solidFill>
                <a:srgbClr val="434343"/>
              </a:solidFill>
              <a:latin typeface="Arial Black" panose="020B0A04020102020204" pitchFamily="34" charset="0"/>
              <a:ea typeface="Comfortaa"/>
              <a:cs typeface="Comfortaa"/>
              <a:sym typeface="Comfortaa"/>
            </a:endParaRPr>
          </a:p>
          <a:p>
            <a:pPr marL="0" lvl="0" indent="0" algn="l" rtl="0">
              <a:lnSpc>
                <a:spcPct val="115000"/>
              </a:lnSpc>
              <a:spcBef>
                <a:spcPts val="0"/>
              </a:spcBef>
              <a:spcAft>
                <a:spcPts val="0"/>
              </a:spcAft>
              <a:buNone/>
            </a:pPr>
            <a:r>
              <a:rPr lang="fr-FR" b="1" dirty="0">
                <a:solidFill>
                  <a:srgbClr val="C00000"/>
                </a:solidFill>
                <a:latin typeface="Arial Black" panose="020B0A04020102020204" pitchFamily="34" charset="0"/>
                <a:ea typeface="Comfortaa"/>
                <a:cs typeface="Comfortaa"/>
                <a:sym typeface="Comfortaa"/>
              </a:rPr>
              <a:t>1 -</a:t>
            </a:r>
            <a:r>
              <a:rPr lang="fr-FR" b="1" dirty="0">
                <a:solidFill>
                  <a:srgbClr val="434343"/>
                </a:solidFill>
                <a:latin typeface="Arial Black" panose="020B0A04020102020204" pitchFamily="34" charset="0"/>
                <a:ea typeface="Comfortaa"/>
                <a:cs typeface="Comfortaa"/>
                <a:sym typeface="Comfortaa"/>
              </a:rPr>
              <a:t> d’une logique de </a:t>
            </a:r>
            <a:r>
              <a:rPr lang="fr-FR" b="1" dirty="0">
                <a:solidFill>
                  <a:srgbClr val="C00000"/>
                </a:solidFill>
                <a:latin typeface="Arial Black" panose="020B0A04020102020204" pitchFamily="34" charset="0"/>
                <a:ea typeface="Comfortaa"/>
                <a:cs typeface="Comfortaa"/>
                <a:sym typeface="Comfortaa"/>
              </a:rPr>
              <a:t>moyens</a:t>
            </a:r>
            <a:r>
              <a:rPr lang="fr-FR" b="1" dirty="0">
                <a:solidFill>
                  <a:srgbClr val="434343"/>
                </a:solidFill>
                <a:latin typeface="Arial Black" panose="020B0A04020102020204" pitchFamily="34" charset="0"/>
                <a:ea typeface="Comfortaa"/>
                <a:cs typeface="Comfortaa"/>
                <a:sym typeface="Comfortaa"/>
              </a:rPr>
              <a:t> à une logique axée sur </a:t>
            </a:r>
            <a:r>
              <a:rPr lang="fr-FR" b="1" dirty="0">
                <a:solidFill>
                  <a:srgbClr val="C00000"/>
                </a:solidFill>
                <a:latin typeface="Arial Black" panose="020B0A04020102020204" pitchFamily="34" charset="0"/>
                <a:ea typeface="Comfortaa"/>
                <a:cs typeface="Comfortaa"/>
                <a:sym typeface="Comfortaa"/>
              </a:rPr>
              <a:t>les résultats (GAR)</a:t>
            </a:r>
            <a:r>
              <a:rPr lang="fr-FR" b="1" dirty="0">
                <a:solidFill>
                  <a:schemeClr val="tx1"/>
                </a:solidFill>
                <a:latin typeface="Arial Black" panose="020B0A04020102020204" pitchFamily="34" charset="0"/>
                <a:ea typeface="Comfortaa"/>
                <a:cs typeface="Comfortaa"/>
                <a:sym typeface="Comfortaa"/>
              </a:rPr>
              <a:t>. </a:t>
            </a:r>
            <a:r>
              <a:rPr lang="fr-FR" b="1" dirty="0">
                <a:solidFill>
                  <a:srgbClr val="434343"/>
                </a:solidFill>
                <a:latin typeface="Arial Black" panose="020B0A04020102020204" pitchFamily="34" charset="0"/>
                <a:ea typeface="Comfortaa"/>
                <a:cs typeface="Comfortaa"/>
                <a:sym typeface="Comfortaa"/>
              </a:rPr>
              <a:t>A chaque dépense sont associés des </a:t>
            </a:r>
            <a:r>
              <a:rPr lang="fr-FR" b="1" dirty="0">
                <a:solidFill>
                  <a:srgbClr val="C00000"/>
                </a:solidFill>
                <a:latin typeface="Arial Black" panose="020B0A04020102020204" pitchFamily="34" charset="0"/>
                <a:ea typeface="Comfortaa"/>
                <a:cs typeface="Comfortaa"/>
                <a:sym typeface="Comfortaa"/>
              </a:rPr>
              <a:t>objectifs</a:t>
            </a:r>
            <a:r>
              <a:rPr lang="fr-FR" b="1" dirty="0">
                <a:solidFill>
                  <a:srgbClr val="434343"/>
                </a:solidFill>
                <a:latin typeface="Arial Black" panose="020B0A04020102020204" pitchFamily="34" charset="0"/>
                <a:ea typeface="Comfortaa"/>
                <a:cs typeface="Comfortaa"/>
                <a:sym typeface="Comfortaa"/>
              </a:rPr>
              <a:t> précis, définis en fonction des </a:t>
            </a:r>
            <a:r>
              <a:rPr lang="fr-FR" b="1" dirty="0">
                <a:solidFill>
                  <a:srgbClr val="C00000"/>
                </a:solidFill>
                <a:latin typeface="Arial Black" panose="020B0A04020102020204" pitchFamily="34" charset="0"/>
                <a:ea typeface="Comfortaa"/>
                <a:cs typeface="Comfortaa"/>
                <a:sym typeface="Comfortaa"/>
              </a:rPr>
              <a:t>finalités</a:t>
            </a:r>
            <a:r>
              <a:rPr lang="fr-FR" b="1" dirty="0">
                <a:solidFill>
                  <a:srgbClr val="434343"/>
                </a:solidFill>
                <a:latin typeface="Arial Black" panose="020B0A04020102020204" pitchFamily="34" charset="0"/>
                <a:ea typeface="Comfortaa"/>
                <a:cs typeface="Comfortaa"/>
                <a:sym typeface="Comfortaa"/>
              </a:rPr>
              <a:t> d’intérêt général, ainsi que des </a:t>
            </a:r>
            <a:r>
              <a:rPr lang="fr-FR" b="1" dirty="0">
                <a:solidFill>
                  <a:srgbClr val="C00000"/>
                </a:solidFill>
                <a:latin typeface="Arial Black" panose="020B0A04020102020204" pitchFamily="34" charset="0"/>
                <a:ea typeface="Comfortaa"/>
                <a:cs typeface="Comfortaa"/>
                <a:sym typeface="Comfortaa"/>
              </a:rPr>
              <a:t>résultats</a:t>
            </a:r>
            <a:r>
              <a:rPr lang="fr-FR" b="1" dirty="0">
                <a:solidFill>
                  <a:srgbClr val="434343"/>
                </a:solidFill>
                <a:latin typeface="Arial Black" panose="020B0A04020102020204" pitchFamily="34" charset="0"/>
                <a:ea typeface="Comfortaa"/>
                <a:cs typeface="Comfortaa"/>
                <a:sym typeface="Comfortaa"/>
              </a:rPr>
              <a:t> attendus et devant faire l’objet d’</a:t>
            </a:r>
            <a:r>
              <a:rPr lang="fr-FR" b="1" dirty="0">
                <a:solidFill>
                  <a:srgbClr val="C00000"/>
                </a:solidFill>
                <a:latin typeface="Arial Black" panose="020B0A04020102020204" pitchFamily="34" charset="0"/>
                <a:ea typeface="Comfortaa"/>
                <a:cs typeface="Comfortaa"/>
                <a:sym typeface="Comfortaa"/>
              </a:rPr>
              <a:t>évaluation </a:t>
            </a:r>
            <a:r>
              <a:rPr lang="fr-FR" b="1" dirty="0">
                <a:solidFill>
                  <a:schemeClr val="tx1"/>
                </a:solidFill>
                <a:latin typeface="Arial Black" panose="020B0A04020102020204" pitchFamily="34" charset="0"/>
                <a:ea typeface="Comfortaa"/>
                <a:cs typeface="Comfortaa"/>
                <a:sym typeface="Comfortaa"/>
              </a:rPr>
              <a:t>régulière</a:t>
            </a: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a:t>
            </a:r>
            <a:r>
              <a:rPr kumimoji="0" lang="fr-FR" sz="1400" b="1" i="0" u="none" strike="noStrike" kern="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et indépendante</a:t>
            </a:r>
            <a:r>
              <a:rPr lang="fr-FR" b="1" dirty="0">
                <a:solidFill>
                  <a:srgbClr val="C00000"/>
                </a:solidFill>
                <a:latin typeface="Arial Black" panose="020B0A04020102020204" pitchFamily="34" charset="0"/>
                <a:ea typeface="Comfortaa"/>
                <a:cs typeface="Comfortaa"/>
                <a:sym typeface="Comfortaa"/>
              </a:rPr>
              <a:t> . </a:t>
            </a:r>
          </a:p>
          <a:p>
            <a:pPr marL="0" lvl="0" indent="0" algn="l" rtl="0">
              <a:lnSpc>
                <a:spcPct val="115000"/>
              </a:lnSpc>
              <a:spcBef>
                <a:spcPts val="0"/>
              </a:spcBef>
              <a:spcAft>
                <a:spcPts val="0"/>
              </a:spcAft>
              <a:buNone/>
            </a:pPr>
            <a:endParaRPr lang="fr-FR" b="1" dirty="0">
              <a:solidFill>
                <a:srgbClr val="434343"/>
              </a:solidFill>
              <a:latin typeface="Arial Black" panose="020B0A04020102020204" pitchFamily="34" charset="0"/>
              <a:ea typeface="Comfortaa"/>
              <a:cs typeface="Comfortaa"/>
              <a:sym typeface="Comfortaa"/>
            </a:endParaRPr>
          </a:p>
          <a:p>
            <a:pPr marL="0" lvl="0" indent="0" algn="l" rtl="0">
              <a:lnSpc>
                <a:spcPct val="115000"/>
              </a:lnSpc>
              <a:spcBef>
                <a:spcPts val="0"/>
              </a:spcBef>
              <a:spcAft>
                <a:spcPts val="0"/>
              </a:spcAft>
              <a:buNone/>
            </a:pPr>
            <a:r>
              <a:rPr lang="fr-FR" b="1" dirty="0">
                <a:solidFill>
                  <a:srgbClr val="C00000"/>
                </a:solidFill>
                <a:latin typeface="Arial Black" panose="020B0A04020102020204" pitchFamily="34" charset="0"/>
                <a:ea typeface="Comfortaa"/>
                <a:cs typeface="Comfortaa"/>
                <a:sym typeface="Comfortaa"/>
              </a:rPr>
              <a:t>2 -</a:t>
            </a:r>
            <a:r>
              <a:rPr lang="fr-FR" b="1" dirty="0">
                <a:solidFill>
                  <a:srgbClr val="434343"/>
                </a:solidFill>
                <a:latin typeface="Arial Black" panose="020B0A04020102020204" pitchFamily="34" charset="0"/>
                <a:ea typeface="Comfortaa"/>
                <a:cs typeface="Comfortaa"/>
                <a:sym typeface="Comfortaa"/>
              </a:rPr>
              <a:t> d’une comptabilité de </a:t>
            </a:r>
            <a:r>
              <a:rPr lang="fr-FR" b="1" dirty="0">
                <a:solidFill>
                  <a:srgbClr val="C00000"/>
                </a:solidFill>
                <a:latin typeface="Arial Black" panose="020B0A04020102020204" pitchFamily="34" charset="0"/>
                <a:ea typeface="Comfortaa"/>
                <a:cs typeface="Comfortaa"/>
                <a:sym typeface="Comfortaa"/>
              </a:rPr>
              <a:t>caisse</a:t>
            </a:r>
            <a:r>
              <a:rPr lang="fr-FR" b="1" dirty="0">
                <a:solidFill>
                  <a:srgbClr val="434343"/>
                </a:solidFill>
                <a:latin typeface="Arial Black" panose="020B0A04020102020204" pitchFamily="34" charset="0"/>
                <a:ea typeface="Comfortaa"/>
                <a:cs typeface="Comfortaa"/>
                <a:sym typeface="Comfortaa"/>
              </a:rPr>
              <a:t> à une comptabilité en </a:t>
            </a:r>
            <a:r>
              <a:rPr lang="fr-FR" b="1" dirty="0">
                <a:solidFill>
                  <a:srgbClr val="C00000"/>
                </a:solidFill>
                <a:latin typeface="Arial Black" panose="020B0A04020102020204" pitchFamily="34" charset="0"/>
                <a:ea typeface="Comfortaa"/>
                <a:cs typeface="Comfortaa"/>
                <a:sym typeface="Comfortaa"/>
              </a:rPr>
              <a:t>droits constatés </a:t>
            </a:r>
          </a:p>
        </p:txBody>
      </p:sp>
    </p:spTree>
    <p:extLst>
      <p:ext uri="{BB962C8B-B14F-4D97-AF65-F5344CB8AC3E}">
        <p14:creationId xmlns:p14="http://schemas.microsoft.com/office/powerpoint/2010/main" val="14511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608890" y="317008"/>
            <a:ext cx="3888300" cy="467790"/>
          </a:xfrm>
          <a:prstGeom prst="rect">
            <a:avLst/>
          </a:prstGeom>
          <a:noFill/>
          <a:ln>
            <a:noFill/>
          </a:ln>
        </p:spPr>
        <p:txBody>
          <a:bodyPr spcFirstLastPara="1" wrap="square" lIns="91425" tIns="91425" rIns="91425" bIns="91425" anchor="t" anchorCtr="0">
            <a:spAutoFit/>
          </a:bodyPr>
          <a:lstStyle/>
          <a:p>
            <a:pPr>
              <a:lnSpc>
                <a:spcPct val="115000"/>
              </a:lnSpc>
            </a:pPr>
            <a:r>
              <a:rPr lang="fr-FR" sz="1600" b="1" dirty="0">
                <a:solidFill>
                  <a:srgbClr val="434343"/>
                </a:solidFill>
                <a:latin typeface="Arial Black" panose="020B0A04020102020204" pitchFamily="34" charset="0"/>
                <a:ea typeface="Montserrat"/>
                <a:cs typeface="Montserrat"/>
                <a:sym typeface="Montserrat"/>
              </a:rPr>
              <a:t>I- Objet de la LOLF : 03</a:t>
            </a:r>
          </a:p>
        </p:txBody>
      </p:sp>
      <p:sp>
        <p:nvSpPr>
          <p:cNvPr id="66" name="Google Shape;66;p15"/>
          <p:cNvSpPr txBox="1"/>
          <p:nvPr/>
        </p:nvSpPr>
        <p:spPr>
          <a:xfrm>
            <a:off x="3405930" y="729843"/>
            <a:ext cx="5738070" cy="3491695"/>
          </a:xfrm>
          <a:prstGeom prst="rect">
            <a:avLst/>
          </a:prstGeom>
          <a:noFill/>
          <a:ln>
            <a:noFill/>
          </a:ln>
        </p:spPr>
        <p:txBody>
          <a:bodyPr spcFirstLastPara="1" wrap="square" lIns="91425" tIns="91425" rIns="91425" bIns="91425" anchor="t" anchorCtr="0">
            <a:spAutoFit/>
          </a:bodyPr>
          <a:lstStyle/>
          <a:p>
            <a:r>
              <a:rPr lang="fr-FR" b="1" dirty="0">
                <a:solidFill>
                  <a:srgbClr val="434343"/>
                </a:solidFill>
                <a:latin typeface="Arial Black" panose="020B0A04020102020204" pitchFamily="34" charset="0"/>
                <a:ea typeface="Comfortaa"/>
                <a:cs typeface="Comfortaa"/>
                <a:sym typeface="Comfortaa"/>
              </a:rPr>
              <a:t>- </a:t>
            </a:r>
            <a:r>
              <a:rPr lang="fr-FR" sz="1400" b="1" dirty="0">
                <a:solidFill>
                  <a:srgbClr val="434343"/>
                </a:solidFill>
                <a:effectLst/>
                <a:latin typeface="Arial Black" panose="020B0A04020102020204" pitchFamily="34" charset="0"/>
                <a:ea typeface="Comfortaa"/>
                <a:cs typeface="Comfortaa"/>
              </a:rPr>
              <a:t>Comptabiliser en droits constatés signifie que les opérations doivent être prises en compte au titre de l’exercice budgétaire auquel elles se rattachent, indépendamment de leur date de </a:t>
            </a:r>
            <a:r>
              <a:rPr lang="fr-FR" sz="1400" b="1" dirty="0">
                <a:solidFill>
                  <a:srgbClr val="C00000"/>
                </a:solidFill>
                <a:effectLst/>
                <a:latin typeface="Arial Black" panose="020B0A04020102020204" pitchFamily="34" charset="0"/>
                <a:ea typeface="Comfortaa"/>
                <a:cs typeface="Comfortaa"/>
              </a:rPr>
              <a:t>décaissement</a:t>
            </a:r>
            <a:r>
              <a:rPr lang="fr-FR" sz="1400" b="1" dirty="0">
                <a:solidFill>
                  <a:srgbClr val="434343"/>
                </a:solidFill>
                <a:effectLst/>
                <a:latin typeface="Arial Black" panose="020B0A04020102020204" pitchFamily="34" charset="0"/>
                <a:ea typeface="Comfortaa"/>
                <a:cs typeface="Comfortaa"/>
              </a:rPr>
              <a:t> ou </a:t>
            </a:r>
            <a:r>
              <a:rPr lang="fr-FR" sz="1400" b="1" dirty="0">
                <a:solidFill>
                  <a:srgbClr val="C00000"/>
                </a:solidFill>
                <a:effectLst/>
                <a:latin typeface="Arial Black" panose="020B0A04020102020204" pitchFamily="34" charset="0"/>
                <a:ea typeface="Comfortaa"/>
                <a:cs typeface="Comfortaa"/>
              </a:rPr>
              <a:t>d’encaissement</a:t>
            </a:r>
            <a:r>
              <a:rPr lang="fr-FR" sz="1400" b="1" dirty="0">
                <a:solidFill>
                  <a:srgbClr val="434343"/>
                </a:solidFill>
                <a:effectLst/>
                <a:latin typeface="Arial Black" panose="020B0A04020102020204" pitchFamily="34" charset="0"/>
                <a:ea typeface="Comfortaa"/>
                <a:cs typeface="Comfortaa"/>
              </a:rPr>
              <a:t>. </a:t>
            </a:r>
            <a:endParaRPr lang="fr-FR" sz="1400" dirty="0">
              <a:effectLst/>
              <a:latin typeface="Times New Roman" panose="02020603050405020304" pitchFamily="18" charset="0"/>
              <a:ea typeface="Times New Roman" panose="02020603050405020304" pitchFamily="18" charset="0"/>
            </a:endParaRPr>
          </a:p>
          <a:p>
            <a:pPr marL="0" lvl="0" indent="0" algn="l" rtl="0">
              <a:lnSpc>
                <a:spcPct val="115000"/>
              </a:lnSpc>
              <a:spcBef>
                <a:spcPts val="0"/>
              </a:spcBef>
              <a:spcAft>
                <a:spcPts val="0"/>
              </a:spcAft>
              <a:buNone/>
            </a:pPr>
            <a:endParaRPr lang="fr-FR" b="1" dirty="0">
              <a:solidFill>
                <a:srgbClr val="434343"/>
              </a:solidFill>
              <a:latin typeface="Arial Black" panose="020B0A04020102020204" pitchFamily="34" charset="0"/>
              <a:ea typeface="Comfortaa"/>
              <a:cs typeface="Comfortaa"/>
              <a:sym typeface="Comfortaa"/>
            </a:endParaRPr>
          </a:p>
          <a:p>
            <a:pPr lvl="0" algn="l" rtl="0">
              <a:lnSpc>
                <a:spcPct val="115000"/>
              </a:lnSpc>
              <a:spcBef>
                <a:spcPts val="0"/>
              </a:spcBef>
              <a:spcAft>
                <a:spcPts val="0"/>
              </a:spcAft>
            </a:pPr>
            <a:r>
              <a:rPr lang="fr-FR" b="1" dirty="0">
                <a:solidFill>
                  <a:srgbClr val="434343"/>
                </a:solidFill>
                <a:latin typeface="Arial Black" panose="020B0A04020102020204" pitchFamily="34" charset="0"/>
                <a:ea typeface="Comfortaa"/>
                <a:cs typeface="Comfortaa"/>
                <a:sym typeface="Comfortaa"/>
              </a:rPr>
              <a:t>- Tenir une comptabilité en </a:t>
            </a:r>
            <a:r>
              <a:rPr lang="fr-FR" b="1" dirty="0">
                <a:solidFill>
                  <a:srgbClr val="C00000"/>
                </a:solidFill>
                <a:latin typeface="Arial Black" panose="020B0A04020102020204" pitchFamily="34" charset="0"/>
                <a:ea typeface="Comfortaa"/>
                <a:cs typeface="Comfortaa"/>
                <a:sym typeface="Comfortaa"/>
              </a:rPr>
              <a:t>droit constatés </a:t>
            </a:r>
            <a:r>
              <a:rPr lang="fr-FR" b="1" dirty="0">
                <a:solidFill>
                  <a:srgbClr val="434343"/>
                </a:solidFill>
                <a:latin typeface="Arial Black" panose="020B0A04020102020204" pitchFamily="34" charset="0"/>
                <a:ea typeface="Comfortaa"/>
                <a:cs typeface="Comfortaa"/>
                <a:sym typeface="Comfortaa"/>
              </a:rPr>
              <a:t>permet de rattacher à un exercice les charges et les produits dès le </a:t>
            </a:r>
            <a:r>
              <a:rPr lang="fr-FR" b="1" dirty="0">
                <a:solidFill>
                  <a:srgbClr val="C00000"/>
                </a:solidFill>
                <a:latin typeface="Arial Black" panose="020B0A04020102020204" pitchFamily="34" charset="0"/>
                <a:ea typeface="Comfortaa"/>
                <a:cs typeface="Comfortaa"/>
                <a:sym typeface="Comfortaa"/>
              </a:rPr>
              <a:t>fait générateur</a:t>
            </a:r>
            <a:r>
              <a:rPr lang="fr-FR" b="1" dirty="0">
                <a:solidFill>
                  <a:srgbClr val="434343"/>
                </a:solidFill>
                <a:latin typeface="Arial Black" panose="020B0A04020102020204" pitchFamily="34" charset="0"/>
                <a:ea typeface="Comfortaa"/>
                <a:cs typeface="Comfortaa"/>
                <a:sym typeface="Comfortaa"/>
              </a:rPr>
              <a:t>. </a:t>
            </a:r>
          </a:p>
          <a:p>
            <a:pPr lvl="0" algn="l" rtl="0">
              <a:lnSpc>
                <a:spcPct val="115000"/>
              </a:lnSpc>
              <a:spcBef>
                <a:spcPts val="0"/>
              </a:spcBef>
              <a:spcAft>
                <a:spcPts val="0"/>
              </a:spcAft>
            </a:pPr>
            <a:endParaRPr lang="fr-FR" b="1" dirty="0">
              <a:solidFill>
                <a:srgbClr val="434343"/>
              </a:solidFill>
              <a:latin typeface="Arial Black" panose="020B0A04020102020204" pitchFamily="34" charset="0"/>
              <a:ea typeface="Comfortaa"/>
              <a:cs typeface="Comfortaa"/>
              <a:sym typeface="Comfortaa"/>
            </a:endParaRPr>
          </a:p>
          <a:p>
            <a:pPr lvl="0" algn="l" rtl="0">
              <a:lnSpc>
                <a:spcPct val="115000"/>
              </a:lnSpc>
              <a:spcBef>
                <a:spcPts val="0"/>
              </a:spcBef>
              <a:spcAft>
                <a:spcPts val="0"/>
              </a:spcAft>
            </a:pPr>
            <a:r>
              <a:rPr lang="fr-FR" b="1" dirty="0">
                <a:solidFill>
                  <a:srgbClr val="434343"/>
                </a:solidFill>
                <a:latin typeface="Arial Black" panose="020B0A04020102020204" pitchFamily="34" charset="0"/>
                <a:ea typeface="Comfortaa"/>
                <a:cs typeface="Comfortaa"/>
                <a:sym typeface="Comfortaa"/>
              </a:rPr>
              <a:t>- Les opérations qui ont pris naissance dans l’année, mais qui n’ont pas donné lieu à encaissement ou à paiement, sont rattachées à l’exercice comptable sous forme de </a:t>
            </a:r>
            <a:r>
              <a:rPr lang="fr-FR" b="1" dirty="0">
                <a:solidFill>
                  <a:srgbClr val="C00000"/>
                </a:solidFill>
                <a:latin typeface="Arial Black" panose="020B0A04020102020204" pitchFamily="34" charset="0"/>
                <a:ea typeface="Comfortaa"/>
                <a:cs typeface="Comfortaa"/>
                <a:sym typeface="Comfortaa"/>
              </a:rPr>
              <a:t>créances</a:t>
            </a:r>
            <a:r>
              <a:rPr lang="fr-FR" b="1" dirty="0">
                <a:solidFill>
                  <a:srgbClr val="434343"/>
                </a:solidFill>
                <a:latin typeface="Arial Black" panose="020B0A04020102020204" pitchFamily="34" charset="0"/>
                <a:ea typeface="Comfortaa"/>
                <a:cs typeface="Comfortaa"/>
                <a:sym typeface="Comfortaa"/>
              </a:rPr>
              <a:t> ou de </a:t>
            </a:r>
            <a:r>
              <a:rPr lang="fr-FR" b="1" dirty="0">
                <a:solidFill>
                  <a:srgbClr val="C00000"/>
                </a:solidFill>
                <a:latin typeface="Arial Black" panose="020B0A04020102020204" pitchFamily="34" charset="0"/>
                <a:ea typeface="Comfortaa"/>
                <a:cs typeface="Comfortaa"/>
                <a:sym typeface="Comfortaa"/>
              </a:rPr>
              <a:t>dettes</a:t>
            </a:r>
            <a:r>
              <a:rPr lang="fr-FR" b="1" dirty="0">
                <a:solidFill>
                  <a:srgbClr val="434343"/>
                </a:solidFill>
                <a:latin typeface="Arial Black" panose="020B0A04020102020204" pitchFamily="34" charset="0"/>
                <a:ea typeface="Comfortaa"/>
                <a:cs typeface="Comfortaa"/>
                <a:sym typeface="Comfortaa"/>
              </a:rPr>
              <a:t>.</a:t>
            </a:r>
          </a:p>
        </p:txBody>
      </p:sp>
    </p:spTree>
    <p:extLst>
      <p:ext uri="{BB962C8B-B14F-4D97-AF65-F5344CB8AC3E}">
        <p14:creationId xmlns:p14="http://schemas.microsoft.com/office/powerpoint/2010/main" val="168025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599024"/>
            <a:ext cx="3888300" cy="46779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I - Objet de la LOLF : 04</a:t>
            </a:r>
          </a:p>
        </p:txBody>
      </p:sp>
      <p:sp>
        <p:nvSpPr>
          <p:cNvPr id="66" name="Google Shape;66;p15"/>
          <p:cNvSpPr txBox="1"/>
          <p:nvPr/>
        </p:nvSpPr>
        <p:spPr>
          <a:xfrm>
            <a:off x="3593650" y="932590"/>
            <a:ext cx="5481194" cy="435346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b="1" dirty="0">
                <a:solidFill>
                  <a:srgbClr val="C00000"/>
                </a:solidFill>
                <a:latin typeface="Arial Black" panose="020B0A04020102020204" pitchFamily="34" charset="0"/>
                <a:ea typeface="Comfortaa"/>
                <a:cs typeface="Comfortaa"/>
                <a:sym typeface="Comfortaa"/>
              </a:rPr>
              <a:t>3-</a:t>
            </a:r>
            <a:r>
              <a:rPr lang="fr-FR" b="1" dirty="0">
                <a:solidFill>
                  <a:srgbClr val="FF0000"/>
                </a:solidFill>
                <a:latin typeface="Arial Black" panose="020B0A04020102020204" pitchFamily="34" charset="0"/>
                <a:ea typeface="Comfortaa"/>
                <a:cs typeface="Comfortaa"/>
                <a:sym typeface="Comfortaa"/>
              </a:rPr>
              <a:t> </a:t>
            </a:r>
            <a:r>
              <a:rPr lang="fr-FR" b="1" dirty="0">
                <a:solidFill>
                  <a:srgbClr val="434343"/>
                </a:solidFill>
                <a:latin typeface="Arial Black" panose="020B0A04020102020204" pitchFamily="34" charset="0"/>
                <a:ea typeface="Comfortaa"/>
                <a:cs typeface="Comfortaa"/>
                <a:sym typeface="Comfortaa"/>
              </a:rPr>
              <a:t>De la simple comptabilité </a:t>
            </a:r>
            <a:r>
              <a:rPr lang="fr-FR" b="1" dirty="0">
                <a:solidFill>
                  <a:srgbClr val="C00000"/>
                </a:solidFill>
                <a:latin typeface="Arial Black" panose="020B0A04020102020204" pitchFamily="34" charset="0"/>
                <a:ea typeface="Comfortaa"/>
                <a:cs typeface="Comfortaa"/>
                <a:sym typeface="Comfortaa"/>
              </a:rPr>
              <a:t>budgétaire </a:t>
            </a:r>
            <a:r>
              <a:rPr lang="fr-FR" b="1" dirty="0">
                <a:solidFill>
                  <a:srgbClr val="434343"/>
                </a:solidFill>
                <a:latin typeface="Arial Black" panose="020B0A04020102020204" pitchFamily="34" charset="0"/>
                <a:ea typeface="Comfortaa"/>
                <a:cs typeface="Comfortaa"/>
                <a:sym typeface="Comfortaa"/>
              </a:rPr>
              <a:t>à une comptabilité à </a:t>
            </a:r>
            <a:r>
              <a:rPr lang="fr-FR" b="1" dirty="0">
                <a:solidFill>
                  <a:srgbClr val="C00000"/>
                </a:solidFill>
                <a:latin typeface="Arial Black" panose="020B0A04020102020204" pitchFamily="34" charset="0"/>
                <a:ea typeface="Comfortaa"/>
                <a:cs typeface="Comfortaa"/>
                <a:sym typeface="Comfortaa"/>
              </a:rPr>
              <a:t>trois dimensions </a:t>
            </a:r>
            <a:r>
              <a:rPr lang="fr-FR" b="1" dirty="0">
                <a:solidFill>
                  <a:srgbClr val="434343"/>
                </a:solidFill>
                <a:latin typeface="Arial Black" panose="020B0A04020102020204" pitchFamily="34" charset="0"/>
                <a:ea typeface="Comfortaa"/>
                <a:cs typeface="Comfortaa"/>
                <a:sym typeface="Comfortaa"/>
              </a:rPr>
              <a:t>: </a:t>
            </a:r>
          </a:p>
          <a:p>
            <a:pPr marL="0" lvl="0" indent="0" algn="l" rtl="0">
              <a:lnSpc>
                <a:spcPct val="115000"/>
              </a:lnSpc>
              <a:spcBef>
                <a:spcPts val="0"/>
              </a:spcBef>
              <a:spcAft>
                <a:spcPts val="0"/>
              </a:spcAft>
              <a:buNone/>
            </a:pPr>
            <a:r>
              <a:rPr lang="fr-FR" b="1" dirty="0">
                <a:solidFill>
                  <a:srgbClr val="434343"/>
                </a:solidFill>
                <a:latin typeface="Arial Black" panose="020B0A04020102020204" pitchFamily="34" charset="0"/>
                <a:ea typeface="Comfortaa"/>
                <a:cs typeface="Comfortaa"/>
                <a:sym typeface="Comfortaa"/>
              </a:rPr>
              <a:t>-</a:t>
            </a:r>
            <a:r>
              <a:rPr kumimoji="0" lang="fr-FR" b="1" i="0" u="none" strike="noStrike" kern="0" cap="none" spc="0" normalizeH="0" baseline="0" noProof="0" dirty="0">
                <a:ln>
                  <a:noFill/>
                </a:ln>
                <a:solidFill>
                  <a:srgbClr val="434343"/>
                </a:solidFill>
                <a:effectLst/>
                <a:uLnTx/>
                <a:uFillTx/>
                <a:latin typeface="Arial Black" panose="020B0A04020102020204" pitchFamily="34" charset="0"/>
                <a:ea typeface="Comfortaa"/>
                <a:cs typeface="Comfortaa"/>
                <a:sym typeface="Comfortaa"/>
              </a:rPr>
              <a:t> budgétaire</a:t>
            </a:r>
            <a:endParaRPr lang="fr-FR" b="1" dirty="0">
              <a:solidFill>
                <a:srgbClr val="434343"/>
              </a:solidFill>
              <a:latin typeface="Arial Black" panose="020B0A04020102020204" pitchFamily="34" charset="0"/>
              <a:ea typeface="Comfortaa"/>
              <a:cs typeface="Comfortaa"/>
              <a:sym typeface="Comfortaa"/>
            </a:endParaRPr>
          </a:p>
          <a:p>
            <a:pPr marL="0" lvl="0" indent="0" algn="l" rtl="0">
              <a:lnSpc>
                <a:spcPct val="115000"/>
              </a:lnSpc>
              <a:spcBef>
                <a:spcPts val="0"/>
              </a:spcBef>
              <a:spcAft>
                <a:spcPts val="0"/>
              </a:spcAft>
              <a:buNone/>
            </a:pPr>
            <a:r>
              <a:rPr lang="fr-FR" b="1" dirty="0">
                <a:solidFill>
                  <a:srgbClr val="434343"/>
                </a:solidFill>
                <a:latin typeface="Arial Black" panose="020B0A04020102020204" pitchFamily="34" charset="0"/>
                <a:ea typeface="Comfortaa"/>
                <a:cs typeface="Comfortaa"/>
                <a:sym typeface="Comfortaa"/>
              </a:rPr>
              <a:t>-</a:t>
            </a:r>
            <a:r>
              <a:rPr kumimoji="0" lang="fr-FR" b="1" i="0" u="none" strike="noStrike" kern="0" cap="none" spc="0" normalizeH="0" baseline="0" noProof="0" dirty="0">
                <a:ln>
                  <a:noFill/>
                </a:ln>
                <a:solidFill>
                  <a:srgbClr val="434343"/>
                </a:solidFill>
                <a:effectLst/>
                <a:uLnTx/>
                <a:uFillTx/>
                <a:latin typeface="Arial Black" panose="020B0A04020102020204" pitchFamily="34" charset="0"/>
                <a:ea typeface="Comfortaa"/>
                <a:cs typeface="Comfortaa"/>
                <a:sym typeface="Comfortaa"/>
              </a:rPr>
              <a:t> générale</a:t>
            </a:r>
            <a:endParaRPr lang="fr-FR" b="1" dirty="0">
              <a:solidFill>
                <a:srgbClr val="434343"/>
              </a:solidFill>
              <a:latin typeface="Arial Black" panose="020B0A04020102020204" pitchFamily="34" charset="0"/>
              <a:ea typeface="Comfortaa"/>
              <a:cs typeface="Comfortaa"/>
              <a:sym typeface="Comfortaa"/>
            </a:endParaRPr>
          </a:p>
          <a:p>
            <a:pPr lvl="0" algn="l" rtl="0">
              <a:lnSpc>
                <a:spcPct val="115000"/>
              </a:lnSpc>
              <a:spcBef>
                <a:spcPts val="0"/>
              </a:spcBef>
              <a:spcAft>
                <a:spcPts val="0"/>
              </a:spcAft>
            </a:pPr>
            <a:r>
              <a:rPr lang="fr-FR" b="1" dirty="0">
                <a:solidFill>
                  <a:srgbClr val="434343"/>
                </a:solidFill>
                <a:latin typeface="Arial Black" panose="020B0A04020102020204" pitchFamily="34" charset="0"/>
                <a:ea typeface="Comfortaa"/>
                <a:cs typeface="Comfortaa"/>
                <a:sym typeface="Comfortaa"/>
              </a:rPr>
              <a:t>- analytique.</a:t>
            </a:r>
          </a:p>
          <a:p>
            <a:pPr lvl="0" algn="l" rtl="0">
              <a:lnSpc>
                <a:spcPct val="115000"/>
              </a:lnSpc>
              <a:spcBef>
                <a:spcPts val="0"/>
              </a:spcBef>
              <a:spcAft>
                <a:spcPts val="0"/>
              </a:spcAft>
            </a:pPr>
            <a:endParaRPr lang="fr-FR" b="1" dirty="0">
              <a:solidFill>
                <a:srgbClr val="434343"/>
              </a:solidFill>
              <a:latin typeface="Arial Black" panose="020B0A04020102020204" pitchFamily="34" charset="0"/>
              <a:ea typeface="Comfortaa"/>
              <a:cs typeface="Comfortaa"/>
              <a:sym typeface="Comfortaa"/>
            </a:endParaRPr>
          </a:p>
          <a:p>
            <a:pPr marL="0" marR="0" lvl="0" indent="0" algn="l" defTabSz="914400" rtl="0" eaLnBrk="1" fontAlgn="auto" latinLnBrk="0" hangingPunct="1">
              <a:spcBef>
                <a:spcPts val="0"/>
              </a:spcBef>
              <a:buClr>
                <a:srgbClr val="000000"/>
              </a:buClr>
              <a:buSzTx/>
              <a:buFont typeface="Arial"/>
              <a:buNone/>
              <a:tabLst/>
              <a:defRPr/>
            </a:pPr>
            <a:r>
              <a:rPr kumimoji="0" lang="fr-FR" sz="1400" b="1" i="0" u="none" strike="noStrike" kern="0" cap="none" spc="0" normalizeH="0" baseline="0" noProof="0" dirty="0">
                <a:ln>
                  <a:noFill/>
                </a:ln>
                <a:solidFill>
                  <a:srgbClr val="C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3-1- La comptabilité budgétaire :</a:t>
            </a:r>
            <a:endPar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spcBef>
                <a:spcPts val="0"/>
              </a:spcBef>
              <a:buClr>
                <a:srgbClr val="000000"/>
              </a:buClr>
              <a:buSzTx/>
              <a:buFont typeface="Arial"/>
              <a:buNone/>
              <a:tabLst/>
              <a:defRPr/>
            </a:pPr>
            <a:r>
              <a:rPr kumimoji="0" lang="fr-FR" sz="1400" b="1" i="0" u="none" strike="noStrike" kern="0" cap="none" spc="0" normalizeH="0" baseline="0" noProof="0" dirty="0">
                <a:ln>
                  <a:noFill/>
                </a:ln>
                <a:solidFill>
                  <a:schemeClr val="tx1"/>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La comptabilité budgétaire</a:t>
            </a:r>
            <a:r>
              <a:rPr kumimoji="0" lang="fr-FR" sz="1400" b="0" i="0" u="none" strike="noStrike" kern="0" cap="none" spc="0" normalizeH="0" baseline="0" noProof="0" dirty="0">
                <a:ln>
                  <a:noFill/>
                </a:ln>
                <a:solidFill>
                  <a:schemeClr val="tx1"/>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a:t>
            </a: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permet de connaître à chaque instant l’état de la trésorerie de l’Etat et de suivre l’autorisation budgétaire accordée par le Parlement. </a:t>
            </a:r>
          </a:p>
          <a:p>
            <a:pPr marL="0" marR="0" lvl="0" indent="0" algn="l" defTabSz="914400" rtl="0" eaLnBrk="1" fontAlgn="auto" latinLnBrk="0" hangingPunct="1">
              <a:spcBef>
                <a:spcPts val="0"/>
              </a:spcBef>
              <a:buClr>
                <a:srgbClr val="000000"/>
              </a:buClr>
              <a:buSzTx/>
              <a:buFont typeface="Arial"/>
              <a:buNone/>
              <a:tabLst/>
              <a:defRPr/>
            </a:pPr>
            <a:endPar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spcBef>
                <a:spcPts val="0"/>
              </a:spcBef>
              <a:buClr>
                <a:srgbClr val="000000"/>
              </a:buClr>
              <a:buSzTx/>
              <a:buFont typeface="Arial"/>
              <a:buNone/>
              <a:tabLst/>
              <a:defRPr/>
            </a:pP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L’objectif de la </a:t>
            </a:r>
            <a:r>
              <a:rPr kumimoji="0" lang="fr-FR" sz="1400" b="1"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comptabilité budgétaire</a:t>
            </a:r>
            <a:r>
              <a:rPr kumimoji="0" lang="fr-FR" sz="1400" b="0" i="0" u="none" strike="noStrike" kern="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sym typeface="Arial"/>
              </a:rPr>
              <a:t> est de retracer l’exécution des titres, ordonnances et mandats de paiement émis par les ordonnateurs.</a:t>
            </a:r>
            <a:endParaRPr lang="fr-FR" b="1" dirty="0">
              <a:solidFill>
                <a:srgbClr val="434343"/>
              </a:solidFill>
              <a:latin typeface="Arial Black" panose="020B0A04020102020204" pitchFamily="34" charset="0"/>
              <a:ea typeface="Comfortaa"/>
              <a:cs typeface="Comfortaa"/>
              <a:sym typeface="Comfortaa"/>
            </a:endParaRPr>
          </a:p>
          <a:p>
            <a:pPr marL="285750" lvl="0" indent="-285750" algn="l" rtl="0">
              <a:lnSpc>
                <a:spcPct val="115000"/>
              </a:lnSpc>
              <a:spcBef>
                <a:spcPts val="0"/>
              </a:spcBef>
              <a:spcAft>
                <a:spcPts val="0"/>
              </a:spcAft>
              <a:buFontTx/>
              <a:buChar char="-"/>
            </a:pPr>
            <a:endParaRPr lang="fr-FR" b="1" dirty="0">
              <a:solidFill>
                <a:srgbClr val="434343"/>
              </a:solidFill>
              <a:latin typeface="Arial Black" panose="020B0A04020102020204" pitchFamily="34" charset="0"/>
              <a:ea typeface="Comfortaa"/>
              <a:cs typeface="Comfortaa"/>
              <a:sym typeface="Comfortaa"/>
            </a:endParaRPr>
          </a:p>
          <a:p>
            <a:pPr marL="285750" lvl="0" indent="-285750" algn="l" rtl="0">
              <a:lnSpc>
                <a:spcPct val="115000"/>
              </a:lnSpc>
              <a:spcBef>
                <a:spcPts val="0"/>
              </a:spcBef>
              <a:spcAft>
                <a:spcPts val="0"/>
              </a:spcAft>
              <a:buFontTx/>
              <a:buChar char="-"/>
            </a:pPr>
            <a:endParaRPr lang="fr-FR" b="1" dirty="0">
              <a:solidFill>
                <a:srgbClr val="434343"/>
              </a:solidFill>
              <a:latin typeface="Arial Black" panose="020B0A04020102020204" pitchFamily="34" charset="0"/>
              <a:ea typeface="Comfortaa"/>
              <a:cs typeface="Comfortaa"/>
              <a:sym typeface="Comfortaa"/>
            </a:endParaRPr>
          </a:p>
          <a:p>
            <a:pPr marL="285750" lvl="0" indent="-285750" algn="l" rtl="0">
              <a:lnSpc>
                <a:spcPct val="115000"/>
              </a:lnSpc>
              <a:spcBef>
                <a:spcPts val="0"/>
              </a:spcBef>
              <a:spcAft>
                <a:spcPts val="0"/>
              </a:spcAft>
              <a:buFontTx/>
              <a:buChar char="-"/>
            </a:pPr>
            <a:endParaRPr lang="fr-FR" b="1" dirty="0">
              <a:solidFill>
                <a:srgbClr val="434343"/>
              </a:solidFill>
              <a:latin typeface="Arial Black" panose="020B0A04020102020204" pitchFamily="34" charset="0"/>
              <a:ea typeface="Comfortaa"/>
              <a:cs typeface="Comfortaa"/>
              <a:sym typeface="Comfortaa"/>
            </a:endParaRPr>
          </a:p>
        </p:txBody>
      </p:sp>
    </p:spTree>
    <p:extLst>
      <p:ext uri="{BB962C8B-B14F-4D97-AF65-F5344CB8AC3E}">
        <p14:creationId xmlns:p14="http://schemas.microsoft.com/office/powerpoint/2010/main" val="59526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464800"/>
            <a:ext cx="3888300" cy="46779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I- Objet de la LOLF : 05</a:t>
            </a:r>
          </a:p>
        </p:txBody>
      </p:sp>
      <p:sp>
        <p:nvSpPr>
          <p:cNvPr id="66" name="Google Shape;66;p15"/>
          <p:cNvSpPr txBox="1"/>
          <p:nvPr/>
        </p:nvSpPr>
        <p:spPr>
          <a:xfrm>
            <a:off x="3456265" y="796954"/>
            <a:ext cx="5687736" cy="1908184"/>
          </a:xfrm>
          <a:prstGeom prst="rect">
            <a:avLst/>
          </a:prstGeom>
          <a:noFill/>
          <a:ln>
            <a:noFill/>
          </a:ln>
        </p:spPr>
        <p:txBody>
          <a:bodyPr spcFirstLastPara="1" wrap="square" lIns="91425" tIns="91425" rIns="91425" bIns="91425" anchor="t" anchorCtr="0">
            <a:spAutoFit/>
          </a:bodyPr>
          <a:lstStyle/>
          <a:p>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3-2- La comptabilité générale : </a:t>
            </a:r>
          </a:p>
          <a:p>
            <a:r>
              <a:rPr lang="fr-FR" dirty="0">
                <a:latin typeface="Arial Black" panose="020B0A04020102020204" pitchFamily="34" charset="0"/>
              </a:rPr>
              <a:t>L’Etat tient également une comptabilité générale de l’ensemble de ses opérations, fondée sur le principe de la constatation des droits et obligations. </a:t>
            </a:r>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marL="0" indent="0">
              <a:buNone/>
            </a:pPr>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marL="0" indent="0">
              <a:buNone/>
            </a:pPr>
            <a:r>
              <a:rPr lang="fr-FR" sz="1400" dirty="0">
                <a:effectLst/>
                <a:latin typeface="Arial Black" panose="020B0A04020102020204" pitchFamily="34" charset="0"/>
                <a:ea typeface="Calibri" panose="020F0502020204030204" pitchFamily="34" charset="0"/>
                <a:cs typeface="Arial" panose="020B0604020202020204" pitchFamily="34" charset="0"/>
              </a:rPr>
              <a:t>Cette comptabilité générale permet de décrire précisément la situation patrimoniale de l’Etat, ce qu’il possède et ce qu’il doit.</a:t>
            </a:r>
          </a:p>
        </p:txBody>
      </p:sp>
    </p:spTree>
    <p:extLst>
      <p:ext uri="{BB962C8B-B14F-4D97-AF65-F5344CB8AC3E}">
        <p14:creationId xmlns:p14="http://schemas.microsoft.com/office/powerpoint/2010/main" val="427560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654610" y="546281"/>
            <a:ext cx="3888300" cy="46779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I- Objet de la LOLF : 06</a:t>
            </a:r>
          </a:p>
        </p:txBody>
      </p:sp>
      <p:sp>
        <p:nvSpPr>
          <p:cNvPr id="66" name="Google Shape;66;p15"/>
          <p:cNvSpPr txBox="1"/>
          <p:nvPr/>
        </p:nvSpPr>
        <p:spPr>
          <a:xfrm>
            <a:off x="3405931" y="780176"/>
            <a:ext cx="5738070" cy="2822858"/>
          </a:xfrm>
          <a:prstGeom prst="rect">
            <a:avLst/>
          </a:prstGeom>
          <a:noFill/>
          <a:ln>
            <a:noFill/>
          </a:ln>
        </p:spPr>
        <p:txBody>
          <a:bodyPr spcFirstLastPara="1" wrap="square" lIns="91425" tIns="91425" rIns="91425" bIns="91425" anchor="t" anchorCtr="0">
            <a:spAutoFit/>
          </a:bodyPr>
          <a:lstStyle/>
          <a:p>
            <a:pPr>
              <a:lnSpc>
                <a:spcPct val="107000"/>
              </a:lnSpc>
            </a:pP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3-3- La comptabilité d’analyse du coût des actions : </a:t>
            </a:r>
          </a:p>
          <a:p>
            <a:pPr>
              <a:lnSpc>
                <a:spcPct val="107000"/>
              </a:lnSpc>
            </a:pPr>
            <a:r>
              <a:rPr lang="fr-FR" dirty="0">
                <a:latin typeface="Arial Black" panose="020B0A04020102020204" pitchFamily="34" charset="0"/>
              </a:rPr>
              <a:t>L’Etat met en œuvre une comptabilité d’analyse des coûts destinée à analyser les coûts des différentes actions engagées dans le cadre des programmes …</a:t>
            </a:r>
          </a:p>
          <a:p>
            <a:pPr>
              <a:lnSpc>
                <a:spcPct val="107000"/>
              </a:lnSpc>
            </a:pPr>
            <a:endParaRPr lang="fr-FR" sz="1400" dirty="0">
              <a:effectLst/>
              <a:latin typeface="Arial Black" panose="020B0A04020102020204" pitchFamily="34" charset="0"/>
              <a:ea typeface="Calibri" panose="020F0502020204030204" pitchFamily="34" charset="0"/>
              <a:cs typeface="Arial" panose="020B0604020202020204" pitchFamily="34" charset="0"/>
            </a:endParaRPr>
          </a:p>
          <a:p>
            <a:pPr marL="0" indent="0">
              <a:lnSpc>
                <a:spcPct val="107000"/>
              </a:lnSpc>
              <a:buNone/>
            </a:pPr>
            <a:r>
              <a:rPr lang="fr-FR" sz="1400" dirty="0">
                <a:effectLst/>
                <a:latin typeface="Arial Black" panose="020B0A04020102020204" pitchFamily="34" charset="0"/>
                <a:ea typeface="Calibri" panose="020F0502020204030204" pitchFamily="34" charset="0"/>
                <a:cs typeface="Arial" panose="020B0604020202020204" pitchFamily="34" charset="0"/>
              </a:rPr>
              <a:t>Cette comptabilité est destinée à compléter l’information du parlement sur l’ensemble des moyens affectés aux différentes actions des programmes</a:t>
            </a:r>
          </a:p>
          <a:p>
            <a:pPr marL="0" indent="0">
              <a:lnSpc>
                <a:spcPct val="107000"/>
              </a:lnSpc>
              <a:buNone/>
            </a:pPr>
            <a:r>
              <a:rPr lang="fr-FR" sz="1400" dirty="0">
                <a:effectLst/>
                <a:latin typeface="Arial Black" panose="020B0A04020102020204" pitchFamily="34" charset="0"/>
                <a:ea typeface="Calibri" panose="020F0502020204030204" pitchFamily="34" charset="0"/>
                <a:cs typeface="Arial" panose="020B0604020202020204" pitchFamily="34" charset="0"/>
              </a:rPr>
              <a:t> </a:t>
            </a:r>
          </a:p>
          <a:p>
            <a:pPr marL="0" indent="0">
              <a:lnSpc>
                <a:spcPct val="107000"/>
              </a:lnSpc>
              <a:spcAft>
                <a:spcPts val="800"/>
              </a:spcAft>
              <a:buNone/>
            </a:pPr>
            <a:r>
              <a:rPr lang="fr-FR" sz="1400" dirty="0">
                <a:effectLst/>
                <a:latin typeface="Arial Black" panose="020B0A04020102020204" pitchFamily="34" charset="0"/>
                <a:ea typeface="Calibri" panose="020F0502020204030204" pitchFamily="34" charset="0"/>
                <a:cs typeface="Arial" panose="020B0604020202020204" pitchFamily="34" charset="0"/>
              </a:rPr>
              <a:t> Elle permet de rapporter les moyens utilisés à l’objectif poursuivi et à la performance obtenue.</a:t>
            </a:r>
          </a:p>
        </p:txBody>
      </p:sp>
    </p:spTree>
    <p:extLst>
      <p:ext uri="{BB962C8B-B14F-4D97-AF65-F5344CB8AC3E}">
        <p14:creationId xmlns:p14="http://schemas.microsoft.com/office/powerpoint/2010/main" val="2996933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218911"/>
            <a:ext cx="3888300" cy="46779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I- Objet de la LOLF : 07</a:t>
            </a:r>
          </a:p>
        </p:txBody>
      </p:sp>
      <p:sp>
        <p:nvSpPr>
          <p:cNvPr id="66" name="Google Shape;66;p15"/>
          <p:cNvSpPr txBox="1"/>
          <p:nvPr/>
        </p:nvSpPr>
        <p:spPr>
          <a:xfrm>
            <a:off x="3593650" y="571440"/>
            <a:ext cx="5583906" cy="5139838"/>
          </a:xfrm>
          <a:prstGeom prst="rect">
            <a:avLst/>
          </a:prstGeom>
          <a:noFill/>
          <a:ln>
            <a:noFill/>
          </a:ln>
        </p:spPr>
        <p:txBody>
          <a:bodyPr spcFirstLastPara="1" wrap="square" lIns="91425" tIns="91425" rIns="91425" bIns="91425" anchor="t" anchorCtr="0">
            <a:spAutoFit/>
          </a:bodyPr>
          <a:lstStyle/>
          <a:p>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4 -  A une nouvelle classification budgétaire, par</a:t>
            </a:r>
            <a:r>
              <a:rPr lang="fr-FR" sz="1400" dirty="0">
                <a:effectLst/>
                <a:latin typeface="Arial Black" panose="020B0A04020102020204" pitchFamily="34" charset="0"/>
                <a:ea typeface="Calibri" panose="020F0502020204030204" pitchFamily="34" charset="0"/>
                <a:cs typeface="Arial" panose="020B0604020202020204" pitchFamily="34" charset="0"/>
              </a:rPr>
              <a:t> </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a:t>
            </a:r>
          </a:p>
          <a:p>
            <a:r>
              <a:rPr lang="fr-FR" b="1" dirty="0">
                <a:solidFill>
                  <a:srgbClr val="C00000"/>
                </a:solidFill>
                <a:latin typeface="Arial Black" panose="020B0A04020102020204" pitchFamily="34" charset="0"/>
                <a:ea typeface="Calibri" panose="020F0502020204030204" pitchFamily="34" charset="0"/>
                <a:cs typeface="Arial" panose="020B0604020202020204" pitchFamily="34" charset="0"/>
              </a:rPr>
              <a:t>4.1. Activité : </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Portefeuille des programmes, </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p</a:t>
            </a:r>
            <a:r>
              <a:rPr lang="fr-FR" sz="1400" dirty="0">
                <a:effectLst/>
                <a:latin typeface="Arial Black" panose="020B0A04020102020204" pitchFamily="34" charset="0"/>
                <a:ea typeface="Calibri" panose="020F0502020204030204" pitchFamily="34" charset="0"/>
                <a:cs typeface="Arial" panose="020B0604020202020204" pitchFamily="34" charset="0"/>
              </a:rPr>
              <a:t>rogramme, </a:t>
            </a:r>
          </a:p>
          <a:p>
            <a:pPr marL="285750" indent="-285750">
              <a:buFontTx/>
              <a:buChar char="-"/>
            </a:pPr>
            <a:r>
              <a:rPr lang="fr-FR" sz="1400" dirty="0">
                <a:effectLst/>
                <a:latin typeface="Arial Black" panose="020B0A04020102020204" pitchFamily="34" charset="0"/>
                <a:ea typeface="Calibri" panose="020F0502020204030204" pitchFamily="34" charset="0"/>
                <a:cs typeface="Arial" panose="020B0604020202020204" pitchFamily="34" charset="0"/>
              </a:rPr>
              <a:t>s/programme, </a:t>
            </a:r>
          </a:p>
          <a:p>
            <a:pPr marL="285750" indent="-285750">
              <a:buFontTx/>
              <a:buChar char="-"/>
            </a:pPr>
            <a:r>
              <a:rPr lang="fr-FR" sz="1400" dirty="0">
                <a:effectLst/>
                <a:latin typeface="Arial Black" panose="020B0A04020102020204" pitchFamily="34" charset="0"/>
                <a:ea typeface="Calibri" panose="020F0502020204030204" pitchFamily="34" charset="0"/>
                <a:cs typeface="Arial" panose="020B0604020202020204" pitchFamily="34" charset="0"/>
              </a:rPr>
              <a:t>actions </a:t>
            </a:r>
          </a:p>
          <a:p>
            <a:pPr marL="285750" indent="-285750">
              <a:buFontTx/>
              <a:buChar char="-"/>
            </a:pPr>
            <a:r>
              <a:rPr lang="fr-FR" sz="1400" dirty="0">
                <a:effectLst/>
                <a:latin typeface="Arial Black" panose="020B0A04020102020204" pitchFamily="34" charset="0"/>
                <a:ea typeface="Calibri" panose="020F0502020204030204" pitchFamily="34" charset="0"/>
                <a:cs typeface="Arial" panose="020B0604020202020204" pitchFamily="34" charset="0"/>
              </a:rPr>
              <a:t>s/actions</a:t>
            </a:r>
          </a:p>
          <a:p>
            <a:r>
              <a:rPr lang="fr-FR" sz="1400" dirty="0">
                <a:effectLst/>
                <a:latin typeface="Arial Black" panose="020B0A04020102020204" pitchFamily="34" charset="0"/>
                <a:ea typeface="Calibri" panose="020F0502020204030204" pitchFamily="34" charset="0"/>
                <a:cs typeface="Arial" panose="020B0604020202020204" pitchFamily="34" charset="0"/>
              </a:rPr>
              <a:t> </a:t>
            </a:r>
          </a:p>
          <a:p>
            <a:r>
              <a:rPr lang="fr-FR" b="1" dirty="0">
                <a:solidFill>
                  <a:srgbClr val="C00000"/>
                </a:solidFill>
                <a:latin typeface="Arial Black" panose="020B0A04020102020204" pitchFamily="34" charset="0"/>
                <a:ea typeface="Calibri" panose="020F0502020204030204" pitchFamily="34" charset="0"/>
                <a:cs typeface="Arial" panose="020B0604020202020204" pitchFamily="34" charset="0"/>
              </a:rPr>
              <a:t>4.2. N</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ature économique de dépenses publiques</a:t>
            </a:r>
          </a:p>
          <a:p>
            <a:r>
              <a:rPr lang="fr-FR" b="1" dirty="0">
                <a:solidFill>
                  <a:schemeClr val="tx1"/>
                </a:solidFill>
                <a:latin typeface="Arial Black" panose="020B0A04020102020204" pitchFamily="34" charset="0"/>
                <a:ea typeface="Calibri" panose="020F0502020204030204" pitchFamily="34" charset="0"/>
                <a:cs typeface="Arial" panose="020B0604020202020204" pitchFamily="34" charset="0"/>
              </a:rPr>
              <a:t>La classification par nature économique des charges budgétaires de l’Etat comprend sept (07) titres et se décompose en trente-deux  (32) catégories dites articles</a:t>
            </a:r>
          </a:p>
          <a:p>
            <a:endParaRPr lang="fr-FR"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p>
            <a:r>
              <a:rPr lang="fr-FR" b="1" dirty="0">
                <a:solidFill>
                  <a:srgbClr val="C00000"/>
                </a:solidFill>
                <a:latin typeface="Arial Black" panose="020B0A04020102020204" pitchFamily="34" charset="0"/>
                <a:ea typeface="Calibri" panose="020F0502020204030204" pitchFamily="34" charset="0"/>
                <a:cs typeface="Arial" panose="020B0604020202020204" pitchFamily="34" charset="0"/>
              </a:rPr>
              <a:t>4.3. G</a:t>
            </a:r>
            <a:r>
              <a:rPr lang="fr-FR" sz="1400"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randes fonctions de l’Etat</a:t>
            </a:r>
          </a:p>
          <a:p>
            <a:r>
              <a:rPr lang="fr-FR" b="1" dirty="0">
                <a:solidFill>
                  <a:schemeClr val="tx1"/>
                </a:solidFill>
                <a:latin typeface="Arial Black" panose="020B0A04020102020204" pitchFamily="34" charset="0"/>
                <a:ea typeface="Calibri" panose="020F0502020204030204" pitchFamily="34" charset="0"/>
                <a:cs typeface="Arial" panose="020B0604020202020204" pitchFamily="34" charset="0"/>
              </a:rPr>
              <a:t>Les niveaux de la classification par grandes fonctions de l’Etat des charges budgétaires de l’Etat sont définis comme suit:</a:t>
            </a:r>
          </a:p>
          <a:p>
            <a:r>
              <a:rPr lang="fr-FR"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 Le secteur</a:t>
            </a:r>
          </a:p>
          <a:p>
            <a:r>
              <a:rPr lang="fr-FR" b="1" dirty="0">
                <a:solidFill>
                  <a:schemeClr val="tx1"/>
                </a:solidFill>
                <a:latin typeface="Arial Black" panose="020B0A04020102020204" pitchFamily="34" charset="0"/>
                <a:ea typeface="Calibri" panose="020F0502020204030204" pitchFamily="34" charset="0"/>
                <a:cs typeface="Arial" panose="020B0604020202020204" pitchFamily="34" charset="0"/>
              </a:rPr>
              <a:t>- La fonction principale </a:t>
            </a:r>
          </a:p>
          <a:p>
            <a:r>
              <a:rPr lang="fr-FR" sz="14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 La fonction secondaire</a:t>
            </a:r>
          </a:p>
          <a:p>
            <a:pPr marL="285750" indent="-285750">
              <a:buFontTx/>
              <a:buChar char="-"/>
            </a:pPr>
            <a:endParaRPr lang="fr-FR" sz="1400" b="1" dirty="0">
              <a:solidFill>
                <a:srgbClr val="C00000"/>
              </a:solidFill>
              <a:effectLst/>
              <a:latin typeface="+mj-lt"/>
              <a:ea typeface="Calibri" panose="020F0502020204030204" pitchFamily="34" charset="0"/>
              <a:cs typeface="Arial" panose="020B0604020202020204" pitchFamily="34" charset="0"/>
            </a:endParaRPr>
          </a:p>
          <a:p>
            <a:endParaRPr lang="fr-FR" sz="14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45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p:nvPr/>
        </p:nvSpPr>
        <p:spPr>
          <a:xfrm>
            <a:off x="3593650" y="218911"/>
            <a:ext cx="3888300" cy="46779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434343"/>
                </a:solidFill>
                <a:effectLst/>
                <a:uLnTx/>
                <a:uFillTx/>
                <a:latin typeface="Arial Black" panose="020B0A04020102020204" pitchFamily="34" charset="0"/>
                <a:ea typeface="Montserrat"/>
                <a:cs typeface="Montserrat"/>
                <a:sym typeface="Montserrat"/>
              </a:rPr>
              <a:t>I- Objet de la LOLF : 08</a:t>
            </a:r>
          </a:p>
        </p:txBody>
      </p:sp>
      <p:sp>
        <p:nvSpPr>
          <p:cNvPr id="66" name="Google Shape;66;p15"/>
          <p:cNvSpPr txBox="1"/>
          <p:nvPr/>
        </p:nvSpPr>
        <p:spPr>
          <a:xfrm>
            <a:off x="3593650" y="800100"/>
            <a:ext cx="5550350" cy="4440929"/>
          </a:xfrm>
          <a:prstGeom prst="rect">
            <a:avLst/>
          </a:prstGeom>
          <a:noFill/>
          <a:ln>
            <a:noFill/>
          </a:ln>
        </p:spPr>
        <p:txBody>
          <a:bodyPr spcFirstLastPara="1" wrap="square" lIns="91425" tIns="91425" rIns="91425" bIns="91425" anchor="t" anchorCtr="0">
            <a:spAutoFit/>
          </a:bodyPr>
          <a:lstStyle/>
          <a:p>
            <a:r>
              <a:rPr lang="fr-FR" b="1" dirty="0">
                <a:solidFill>
                  <a:srgbClr val="C00000"/>
                </a:solidFill>
                <a:latin typeface="Arial Black" panose="020B0A04020102020204" pitchFamily="34" charset="0"/>
                <a:ea typeface="Calibri" panose="020F0502020204030204" pitchFamily="34" charset="0"/>
                <a:cs typeface="Arial" panose="020B0604020202020204" pitchFamily="34" charset="0"/>
              </a:rPr>
              <a:t>4.4. Entités administratives:</a:t>
            </a:r>
          </a:p>
          <a:p>
            <a:r>
              <a:rPr lang="fr-FR" dirty="0">
                <a:effectLst/>
                <a:latin typeface="Arial Black" panose="020B0A04020102020204" pitchFamily="34" charset="0"/>
                <a:ea typeface="Calibri" panose="020F0502020204030204" pitchFamily="34" charset="0"/>
                <a:cs typeface="Arial" panose="020B0604020202020204" pitchFamily="34" charset="0"/>
              </a:rPr>
              <a:t>La classification par entités administratives des charges budgétaires de l'Etat permet la répartition des crédits budgétaires par:</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Ministère et/ou institution publique </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Centre de responsabilité </a:t>
            </a:r>
          </a:p>
          <a:p>
            <a:endParaRPr lang="fr-FR" dirty="0">
              <a:latin typeface="Arial Black" panose="020B0A0402010202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5 –</a:t>
            </a:r>
            <a:r>
              <a:rPr lang="fr-FR"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 A la </a:t>
            </a:r>
            <a:r>
              <a:rPr lang="fr-FR"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certification des comptes de l’Etat</a:t>
            </a:r>
            <a:r>
              <a:rPr lang="fr-FR" dirty="0">
                <a:effectLst/>
                <a:latin typeface="Arial Black" panose="020B0A04020102020204" pitchFamily="34" charset="0"/>
                <a:ea typeface="Calibri" panose="020F0502020204030204" pitchFamily="34" charset="0"/>
                <a:cs typeface="Arial" panose="020B0604020202020204" pitchFamily="34" charset="0"/>
              </a:rPr>
              <a:t> par un auditeur externe, en l’occurrence la </a:t>
            </a:r>
            <a:r>
              <a:rPr lang="fr-FR" b="1"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Cour des comptes</a:t>
            </a:r>
            <a:r>
              <a:rPr lang="fr-FR" dirty="0">
                <a:effectLst/>
                <a:latin typeface="Arial Black" panose="020B0A04020102020204" pitchFamily="34" charset="0"/>
                <a:ea typeface="Calibri" panose="020F0502020204030204" pitchFamily="34" charset="0"/>
                <a:cs typeface="Arial" panose="020B0604020202020204" pitchFamily="34" charset="0"/>
              </a:rPr>
              <a:t>, comme le ferait un commissaire aux comptes à l’égard d’une entreprise du secteur privé. </a:t>
            </a:r>
          </a:p>
          <a:p>
            <a:r>
              <a:rPr lang="fr-FR" dirty="0">
                <a:solidFill>
                  <a:srgbClr val="C00000"/>
                </a:solidFill>
                <a:latin typeface="Arial Black" panose="020B0A04020102020204" pitchFamily="34" charset="0"/>
                <a:ea typeface="Calibri" panose="020F0502020204030204" pitchFamily="34" charset="0"/>
                <a:cs typeface="Arial" panose="020B0604020202020204" pitchFamily="34" charset="0"/>
              </a:rPr>
              <a:t>6- A la reddition des comptes :</a:t>
            </a:r>
          </a:p>
          <a:p>
            <a:r>
              <a:rPr lang="fr-FR" dirty="0">
                <a:latin typeface="Arial Black" panose="020B0A04020102020204" pitchFamily="34" charset="0"/>
                <a:ea typeface="Calibri" panose="020F0502020204030204" pitchFamily="34" charset="0"/>
                <a:cs typeface="Arial" panose="020B0604020202020204" pitchFamily="34" charset="0"/>
              </a:rPr>
              <a:t>La Loi portant Règlement Budgétaire (LRB)</a:t>
            </a:r>
          </a:p>
          <a:p>
            <a:r>
              <a:rPr lang="fr-FR" dirty="0">
                <a:latin typeface="Arial Black" panose="020B0A04020102020204" pitchFamily="34" charset="0"/>
                <a:ea typeface="Calibri" panose="020F0502020204030204" pitchFamily="34" charset="0"/>
                <a:cs typeface="Arial" panose="020B0604020202020204" pitchFamily="34" charset="0"/>
              </a:rPr>
              <a:t>Dorénavant, le projet de loi portant règlement budgétaire présenté chaque année est accompagné :</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d’annexes explicatives</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d’un compte général de l’Etat</a:t>
            </a:r>
          </a:p>
          <a:p>
            <a:pPr marL="285750" indent="-285750">
              <a:buFontTx/>
              <a:buChar char="-"/>
            </a:pPr>
            <a:r>
              <a:rPr lang="fr-FR" dirty="0">
                <a:latin typeface="Arial Black" panose="020B0A04020102020204" pitchFamily="34" charset="0"/>
                <a:ea typeface="Calibri" panose="020F0502020204030204" pitchFamily="34" charset="0"/>
                <a:cs typeface="Arial" panose="020B0604020202020204" pitchFamily="34" charset="0"/>
              </a:rPr>
              <a:t>d’un rapport ministériel de rendement (RMR)</a:t>
            </a:r>
            <a:r>
              <a:rPr lang="fr-FR" sz="1400" dirty="0">
                <a:effectLst/>
                <a:latin typeface="+mj-l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61422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2014</Words>
  <Application>Microsoft Office PowerPoint</Application>
  <PresentationFormat>Affichage à l'écran (16:9)</PresentationFormat>
  <Paragraphs>136</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Times New Roman</vt:lpstr>
      <vt:lpstr>Arial</vt:lpstr>
      <vt:lpstr>Montserrat</vt:lpstr>
      <vt:lpstr>Arial Black</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Promouvoir la gestion des finances publiques</dc:title>
  <dc:creator>Mohand Said MADJI</dc:creator>
  <cp:lastModifiedBy>Kossaila MADJI</cp:lastModifiedBy>
  <cp:revision>63</cp:revision>
  <dcterms:modified xsi:type="dcterms:W3CDTF">2022-11-30T09:19:09Z</dcterms:modified>
</cp:coreProperties>
</file>